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
  </p:notesMasterIdLst>
  <p:sldIdLst>
    <p:sldId id="256" r:id="rId2"/>
    <p:sldId id="259" r:id="rId3"/>
    <p:sldId id="261"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22F69A-1F02-4424-BD82-27749E156530}"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45BD5-14CE-4C24-B211-815F42AD24F6}" type="slidenum">
              <a:rPr lang="en-US" smtClean="0"/>
              <a:t>‹#›</a:t>
            </a:fld>
            <a:endParaRPr lang="en-US"/>
          </a:p>
        </p:txBody>
      </p:sp>
    </p:spTree>
    <p:extLst>
      <p:ext uri="{BB962C8B-B14F-4D97-AF65-F5344CB8AC3E}">
        <p14:creationId xmlns:p14="http://schemas.microsoft.com/office/powerpoint/2010/main" val="2677166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We understand how important is to know how to prepare inventory throughout a given year, and for this we decided to create sampling distributions of all products sold in order</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to have a better understanding of how the averages might fluctuated within the sales period. We conducted the simulation based on the nature of the distribution of the products and </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decided to apply a Gamma function distribution since it is the visualization that better represents the products population.</a:t>
            </a:r>
            <a:endParaRPr lang="en-US" b="0" dirty="0">
              <a:solidFill>
                <a:srgbClr val="CCCCCC"/>
              </a:solidFill>
              <a:effectLst/>
              <a:latin typeface="Consolas" panose="020B0609020204030204" pitchFamily="49" charset="0"/>
            </a:endParaRPr>
          </a:p>
          <a:p>
            <a:br>
              <a:rPr lang="en-US" b="0" dirty="0">
                <a:solidFill>
                  <a:srgbClr val="CCCCCC"/>
                </a:solidFill>
                <a:effectLst/>
                <a:latin typeface="Consolas" panose="020B0609020204030204" pitchFamily="49" charset="0"/>
              </a:rPr>
            </a:br>
            <a:r>
              <a:rPr lang="en-US" b="0" dirty="0">
                <a:solidFill>
                  <a:srgbClr val="6A9955"/>
                </a:solidFill>
                <a:effectLst/>
                <a:latin typeface="Consolas" panose="020B0609020204030204" pitchFamily="49" charset="0"/>
              </a:rPr>
              <a:t>The results of the simulated distribution, using previously know measurements of central tendency and dispersion we built confidence intervals at a 95% confidence level. With these results</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W</a:t>
            </a:r>
            <a:r>
              <a:rPr lang="en-US" b="0" dirty="0">
                <a:solidFill>
                  <a:srgbClr val="6A9955"/>
                </a:solidFill>
                <a:effectLst/>
                <a:latin typeface="Consolas" panose="020B0609020204030204" pitchFamily="49" charset="0"/>
              </a:rPr>
              <a:t>e are 95% confident that the mean of each product will fall between these intervals. With this knowledge, it is up to you if you want to maybe, under-stock or over-stock some of these</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P</a:t>
            </a:r>
            <a:r>
              <a:rPr lang="en-US" b="0" dirty="0">
                <a:solidFill>
                  <a:srgbClr val="6A9955"/>
                </a:solidFill>
                <a:effectLst/>
                <a:latin typeface="Consolas" panose="020B0609020204030204" pitchFamily="49" charset="0"/>
              </a:rPr>
              <a:t>roducts but before you do decide. Please allow us to conclude this analysis.</a:t>
            </a:r>
            <a:endParaRPr lang="en-US"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1</a:t>
            </a:fld>
            <a:endParaRPr lang="en-US"/>
          </a:p>
        </p:txBody>
      </p:sp>
    </p:spTree>
    <p:extLst>
      <p:ext uri="{BB962C8B-B14F-4D97-AF65-F5344CB8AC3E}">
        <p14:creationId xmlns:p14="http://schemas.microsoft.com/office/powerpoint/2010/main" val="90883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The marketing department requested to conduct a Hypothesis test to see if there was any dependency between the Region and Channels when it came to selling these products</a:t>
            </a:r>
            <a:endParaRPr lang="en-US" b="0" dirty="0">
              <a:solidFill>
                <a:srgbClr val="CCCCCC"/>
              </a:solidFill>
              <a:effectLst/>
              <a:latin typeface="Consolas" panose="020B0609020204030204" pitchFamily="49" charset="0"/>
            </a:endParaRPr>
          </a:p>
          <a:p>
            <a:r>
              <a:rPr lang="en-US" dirty="0">
                <a:solidFill>
                  <a:srgbClr val="6A9955"/>
                </a:solidFill>
                <a:latin typeface="Consolas" panose="020B0609020204030204" pitchFamily="49" charset="0"/>
              </a:rPr>
              <a:t>W</a:t>
            </a:r>
            <a:r>
              <a:rPr lang="en-US" b="0" dirty="0">
                <a:solidFill>
                  <a:srgbClr val="6A9955"/>
                </a:solidFill>
                <a:effectLst/>
                <a:latin typeface="Consolas" panose="020B0609020204030204" pitchFamily="49" charset="0"/>
              </a:rPr>
              <a:t>e then conducted a Chi-square test, to test for dependency of these categorical variables and found out the Following:</a:t>
            </a:r>
          </a:p>
          <a:p>
            <a:endParaRPr lang="en-US" dirty="0">
              <a:solidFill>
                <a:srgbClr val="CCCCCC"/>
              </a:solidFill>
              <a:latin typeface="Consolas" panose="020B0609020204030204" pitchFamily="49" charset="0"/>
            </a:endParaRPr>
          </a:p>
          <a:p>
            <a:r>
              <a:rPr lang="en-US" b="0" dirty="0">
                <a:solidFill>
                  <a:srgbClr val="6A9955"/>
                </a:solidFill>
                <a:effectLst/>
                <a:latin typeface="Consolas" panose="020B0609020204030204" pitchFamily="49" charset="0"/>
              </a:rPr>
              <a:t>P-Value: .099 A not statistically significant results at alpha = .05</a:t>
            </a:r>
            <a:endParaRPr lang="en-US" b="0" dirty="0">
              <a:solidFill>
                <a:srgbClr val="CCCCCC"/>
              </a:solidFill>
              <a:effectLst/>
              <a:latin typeface="Consolas" panose="020B0609020204030204" pitchFamily="49" charset="0"/>
            </a:endParaRPr>
          </a:p>
          <a:p>
            <a:r>
              <a:rPr lang="en-US" b="0" dirty="0">
                <a:solidFill>
                  <a:srgbClr val="6A9955"/>
                </a:solidFill>
                <a:effectLst/>
                <a:latin typeface="Consolas" panose="020B0609020204030204" pitchFamily="49" charset="0"/>
              </a:rPr>
              <a:t>Chi-square Statistics: .009 </a:t>
            </a:r>
            <a:endParaRPr lang="en-US"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6A9955"/>
                </a:solidFill>
                <a:effectLst/>
                <a:latin typeface="Consolas" panose="020B0609020204030204" pitchFamily="49" charset="0"/>
              </a:rPr>
              <a:t>With these results, we failed to reject the Null Hypotheses, there is no association between channel and Region. This led us to conclude a marketing strategy. The strategy involved in starting a marketing campaign to push lowest sold products with the same design to all channels and regions, without the need to adjust for specific targeted marketing which can save time and money due to its simplicity in marketing.</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2</a:t>
            </a:fld>
            <a:endParaRPr lang="en-US"/>
          </a:p>
        </p:txBody>
      </p:sp>
    </p:spTree>
    <p:extLst>
      <p:ext uri="{BB962C8B-B14F-4D97-AF65-F5344CB8AC3E}">
        <p14:creationId xmlns:p14="http://schemas.microsoft.com/office/powerpoint/2010/main" val="3118067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solidFill>
                  <a:srgbClr val="6A9955"/>
                </a:solidFill>
                <a:effectLst/>
                <a:latin typeface="Consolas" panose="020B0609020204030204" pitchFamily="49" charset="0"/>
              </a:rPr>
              <a:t>Since we know that fresh is the most dominant product on all three regions and both channel 1 and channel 2. It will be beneficial for us to predict the second most consumed product</a:t>
            </a:r>
            <a:endParaRPr lang="en-US" sz="1200" b="0" dirty="0">
              <a:solidFill>
                <a:srgbClr val="CCCCCC"/>
              </a:solidFill>
              <a:effectLst/>
              <a:latin typeface="Consolas" panose="020B0609020204030204" pitchFamily="49" charset="0"/>
            </a:endParaRPr>
          </a:p>
          <a:p>
            <a:r>
              <a:rPr lang="en-US" sz="1200" b="0" dirty="0">
                <a:solidFill>
                  <a:srgbClr val="6A9955"/>
                </a:solidFill>
                <a:effectLst/>
                <a:latin typeface="Consolas" panose="020B0609020204030204" pitchFamily="49" charset="0"/>
              </a:rPr>
              <a:t>which are groceries. We can predict how much groceries are going to be consumed based on the correlated product, detergents and paper. </a:t>
            </a:r>
          </a:p>
          <a:p>
            <a:endParaRPr lang="en-US" sz="1200" dirty="0">
              <a:solidFill>
                <a:srgbClr val="6A9955"/>
              </a:solidFill>
              <a:latin typeface="Consolas" panose="020B0609020204030204" pitchFamily="49" charset="0"/>
            </a:endParaRPr>
          </a:p>
          <a:p>
            <a:r>
              <a:rPr lang="en-US" sz="1200" b="0" dirty="0">
                <a:solidFill>
                  <a:srgbClr val="6A9955"/>
                </a:solidFill>
                <a:effectLst/>
                <a:latin typeface="Consolas" panose="020B0609020204030204" pitchFamily="49" charset="0"/>
              </a:rPr>
              <a:t>Detergents and paper is also correlated to milk</a:t>
            </a:r>
            <a:r>
              <a:rPr lang="en-US" sz="1200" dirty="0">
                <a:solidFill>
                  <a:srgbClr val="6A9955"/>
                </a:solidFill>
                <a:latin typeface="Consolas" panose="020B0609020204030204" pitchFamily="49" charset="0"/>
              </a:rPr>
              <a:t> and s</a:t>
            </a:r>
            <a:r>
              <a:rPr lang="en-US" sz="1200" b="0" dirty="0">
                <a:solidFill>
                  <a:srgbClr val="6A9955"/>
                </a:solidFill>
                <a:effectLst/>
                <a:latin typeface="Consolas" panose="020B0609020204030204" pitchFamily="49" charset="0"/>
              </a:rPr>
              <a:t>eems like people often purchase groceries, milk and detergent and paper in conjunction. We found by evaluating an ordinary least square model against a general linear model  with the Gamma family and identity link function that the AIC result of </a:t>
            </a:r>
            <a:r>
              <a:rPr lang="en-US" sz="1200" b="0" i="0" dirty="0">
                <a:solidFill>
                  <a:srgbClr val="CCCCCC"/>
                </a:solidFill>
                <a:effectLst/>
                <a:latin typeface="Consolas" panose="020B0609020204030204" pitchFamily="49" charset="0"/>
              </a:rPr>
              <a:t>8149.55</a:t>
            </a:r>
            <a:r>
              <a:rPr lang="en-US" sz="1200" b="0" dirty="0">
                <a:solidFill>
                  <a:srgbClr val="6A9955"/>
                </a:solidFill>
                <a:effectLst/>
                <a:latin typeface="Consolas" panose="020B0609020204030204" pitchFamily="49" charset="0"/>
              </a:rPr>
              <a:t> was better fit using the GLM with the explanatory variable </a:t>
            </a:r>
            <a:r>
              <a:rPr lang="en-US" sz="1200" b="0" dirty="0" err="1">
                <a:solidFill>
                  <a:srgbClr val="6A9955"/>
                </a:solidFill>
                <a:effectLst/>
                <a:latin typeface="Consolas" panose="020B0609020204030204" pitchFamily="49" charset="0"/>
              </a:rPr>
              <a:t>Detergents_Paper</a:t>
            </a:r>
            <a:r>
              <a:rPr lang="en-US" sz="1200" b="0" dirty="0">
                <a:solidFill>
                  <a:srgbClr val="6A9955"/>
                </a:solidFill>
                <a:effectLst/>
                <a:latin typeface="Consolas" panose="020B0609020204030204" pitchFamily="49" charset="0"/>
              </a:rPr>
              <a:t> and Milk.</a:t>
            </a:r>
          </a:p>
          <a:p>
            <a:endParaRPr lang="en-US" sz="1200" dirty="0">
              <a:solidFill>
                <a:srgbClr val="6A9955"/>
              </a:solidFill>
              <a:latin typeface="Consolas" panose="020B0609020204030204" pitchFamily="49" charset="0"/>
            </a:endParaRPr>
          </a:p>
          <a:p>
            <a:r>
              <a:rPr lang="en-US" sz="1200" b="0" dirty="0">
                <a:solidFill>
                  <a:srgbClr val="6A9955"/>
                </a:solidFill>
                <a:effectLst/>
                <a:latin typeface="Consolas" panose="020B0609020204030204" pitchFamily="49" charset="0"/>
              </a:rPr>
              <a:t>With this model you will be able to over-stock in case there is a sudden increase in detergents and paper. It is worth noting that since detergents and paper are also correlated with milk, you should expect a  more aggressive increase of consumption on detergents and paper along with groceries in case there is a sudden increase in milk consumption.</a:t>
            </a:r>
            <a:endParaRPr lang="en-US" sz="1200" b="0" dirty="0">
              <a:solidFill>
                <a:srgbClr val="CCCCCC"/>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99F45BD5-14CE-4C24-B211-815F42AD24F6}" type="slidenum">
              <a:rPr lang="en-US" smtClean="0"/>
              <a:t>3</a:t>
            </a:fld>
            <a:endParaRPr lang="en-US"/>
          </a:p>
        </p:txBody>
      </p:sp>
    </p:spTree>
    <p:extLst>
      <p:ext uri="{BB962C8B-B14F-4D97-AF65-F5344CB8AC3E}">
        <p14:creationId xmlns:p14="http://schemas.microsoft.com/office/powerpoint/2010/main" val="20576349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784DA-E3E0-4099-8BC4-1813584CD794}"/>
              </a:ext>
            </a:extLst>
          </p:cNvPr>
          <p:cNvSpPr>
            <a:spLocks noGrp="1"/>
          </p:cNvSpPr>
          <p:nvPr>
            <p:ph type="ctrTitle"/>
          </p:nvPr>
        </p:nvSpPr>
        <p:spPr>
          <a:xfrm>
            <a:off x="1246415" y="800100"/>
            <a:ext cx="8447314" cy="3314694"/>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E1BD63B-9405-4E42-9E2F-07573F9B15A9}"/>
              </a:ext>
            </a:extLst>
          </p:cNvPr>
          <p:cNvSpPr>
            <a:spLocks noGrp="1"/>
          </p:cNvSpPr>
          <p:nvPr>
            <p:ph type="subTitle" idx="1"/>
          </p:nvPr>
        </p:nvSpPr>
        <p:spPr>
          <a:xfrm>
            <a:off x="1246415" y="4909459"/>
            <a:ext cx="8292874" cy="914395"/>
          </a:xfrm>
        </p:spPr>
        <p:txBody>
          <a:bodyPr anchor="ctr">
            <a:normAutofit/>
          </a:bodyPr>
          <a:lstStyle>
            <a:lvl1pPr marL="0" indent="0" algn="l">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68D03A-9A11-476C-B52A-593F3C019230}"/>
              </a:ext>
            </a:extLst>
          </p:cNvPr>
          <p:cNvSpPr>
            <a:spLocks noGrp="1"/>
          </p:cNvSpPr>
          <p:nvPr>
            <p:ph type="dt" sz="half" idx="10"/>
          </p:nvPr>
        </p:nvSpPr>
        <p:spPr/>
        <p:txBody>
          <a:bodyPr/>
          <a:lstStyle/>
          <a:p>
            <a:fld id="{098A0168-EB40-45AF-89A1-87DE0A55FFC6}" type="datetime1">
              <a:rPr lang="en-US" smtClean="0"/>
              <a:t>2/22/2024</a:t>
            </a:fld>
            <a:endParaRPr lang="en-US"/>
          </a:p>
        </p:txBody>
      </p:sp>
      <p:sp>
        <p:nvSpPr>
          <p:cNvPr id="5" name="Footer Placeholder 4">
            <a:extLst>
              <a:ext uri="{FF2B5EF4-FFF2-40B4-BE49-F238E27FC236}">
                <a16:creationId xmlns:a16="http://schemas.microsoft.com/office/drawing/2014/main" id="{DA950CD1-7906-4885-9A4D-B764220DD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DECA96-1AD5-41FE-AB5C-68ABD652299C}"/>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7" name="Straight Connector 6">
            <a:extLst>
              <a:ext uri="{FF2B5EF4-FFF2-40B4-BE49-F238E27FC236}">
                <a16:creationId xmlns:a16="http://schemas.microsoft.com/office/drawing/2014/main" id="{0A09E39A-DA3F-4BDC-A89A-6545C1DD3721}"/>
              </a:ext>
            </a:extLst>
          </p:cNvPr>
          <p:cNvCxnSpPr>
            <a:cxnSpLocks/>
          </p:cNvCxnSpPr>
          <p:nvPr/>
        </p:nvCxnSpPr>
        <p:spPr>
          <a:xfrm>
            <a:off x="360154" y="460266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244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B4882-AC48-4F1E-837D-E154BEEDC958}"/>
              </a:ext>
            </a:extLst>
          </p:cNvPr>
          <p:cNvSpPr>
            <a:spLocks noGrp="1"/>
          </p:cNvSpPr>
          <p:nvPr>
            <p:ph type="title"/>
          </p:nvPr>
        </p:nvSpPr>
        <p:spPr>
          <a:xfrm>
            <a:off x="838200" y="525439"/>
            <a:ext cx="9613106" cy="1282889"/>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FD34B7-C335-425E-BF89-DB1A0C235373}"/>
              </a:ext>
            </a:extLst>
          </p:cNvPr>
          <p:cNvSpPr>
            <a:spLocks noGrp="1"/>
          </p:cNvSpPr>
          <p:nvPr>
            <p:ph type="body" orient="vert" idx="1"/>
          </p:nvPr>
        </p:nvSpPr>
        <p:spPr>
          <a:xfrm>
            <a:off x="838200" y="1914525"/>
            <a:ext cx="9613106" cy="38836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DD63754-C885-4DC6-962D-C861267B64D4}"/>
              </a:ext>
            </a:extLst>
          </p:cNvPr>
          <p:cNvSpPr>
            <a:spLocks noGrp="1"/>
          </p:cNvSpPr>
          <p:nvPr>
            <p:ph type="dt" sz="half" idx="10"/>
          </p:nvPr>
        </p:nvSpPr>
        <p:spPr/>
        <p:txBody>
          <a:bodyPr/>
          <a:lstStyle/>
          <a:p>
            <a:fld id="{8F8CA68F-747D-436A-B5BB-2EBC3ED499E4}" type="datetime1">
              <a:rPr lang="en-US" smtClean="0"/>
              <a:t>2/22/2024</a:t>
            </a:fld>
            <a:endParaRPr lang="en-US"/>
          </a:p>
        </p:txBody>
      </p:sp>
      <p:sp>
        <p:nvSpPr>
          <p:cNvPr id="5" name="Footer Placeholder 4">
            <a:extLst>
              <a:ext uri="{FF2B5EF4-FFF2-40B4-BE49-F238E27FC236}">
                <a16:creationId xmlns:a16="http://schemas.microsoft.com/office/drawing/2014/main" id="{B6EC9693-03CD-4EBD-A3D7-BE310CD5F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CBBD01-5E50-4FF1-A1D6-B24B7B75E85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168911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EA1D39-AB23-4CEE-BBAA-55B29415D413}"/>
              </a:ext>
            </a:extLst>
          </p:cNvPr>
          <p:cNvSpPr>
            <a:spLocks noGrp="1"/>
          </p:cNvSpPr>
          <p:nvPr>
            <p:ph type="title" orient="vert"/>
          </p:nvPr>
        </p:nvSpPr>
        <p:spPr>
          <a:xfrm>
            <a:off x="8724900" y="578644"/>
            <a:ext cx="1912144" cy="527208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CC20688-FA9B-4ABD-9E9E-C7EADE949A9D}"/>
              </a:ext>
            </a:extLst>
          </p:cNvPr>
          <p:cNvSpPr>
            <a:spLocks noGrp="1"/>
          </p:cNvSpPr>
          <p:nvPr>
            <p:ph type="body" orient="vert" idx="1"/>
          </p:nvPr>
        </p:nvSpPr>
        <p:spPr>
          <a:xfrm>
            <a:off x="628652" y="578643"/>
            <a:ext cx="7943848" cy="52720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16B1A6B-AE19-4BD4-AE49-43E78CC0B058}"/>
              </a:ext>
            </a:extLst>
          </p:cNvPr>
          <p:cNvSpPr>
            <a:spLocks noGrp="1"/>
          </p:cNvSpPr>
          <p:nvPr>
            <p:ph type="dt" sz="half" idx="10"/>
          </p:nvPr>
        </p:nvSpPr>
        <p:spPr/>
        <p:txBody>
          <a:bodyPr/>
          <a:lstStyle/>
          <a:p>
            <a:fld id="{6DD8DC11-9E39-40A0-B3DC-E3F2AD04A616}" type="datetime1">
              <a:rPr lang="en-US" smtClean="0"/>
              <a:t>2/22/2024</a:t>
            </a:fld>
            <a:endParaRPr lang="en-US"/>
          </a:p>
        </p:txBody>
      </p:sp>
      <p:sp>
        <p:nvSpPr>
          <p:cNvPr id="5" name="Footer Placeholder 4">
            <a:extLst>
              <a:ext uri="{FF2B5EF4-FFF2-40B4-BE49-F238E27FC236}">
                <a16:creationId xmlns:a16="http://schemas.microsoft.com/office/drawing/2014/main" id="{F6862144-27EE-4CE0-B167-F5DBA41B38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8A40B2-EFB0-47EA-878B-6405E1DC189B}"/>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209300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F2BEE8-2E4A-4A4A-833E-89D8D794E5BB}"/>
              </a:ext>
            </a:extLst>
          </p:cNvPr>
          <p:cNvSpPr>
            <a:spLocks noGrp="1"/>
          </p:cNvSpPr>
          <p:nvPr>
            <p:ph type="title"/>
          </p:nvPr>
        </p:nvSpPr>
        <p:spPr>
          <a:xfrm>
            <a:off x="838199" y="545914"/>
            <a:ext cx="9527275" cy="1241944"/>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946CFDA-CDBF-4B24-9EC3-827F540F71D4}"/>
              </a:ext>
            </a:extLst>
          </p:cNvPr>
          <p:cNvSpPr>
            <a:spLocks noGrp="1"/>
          </p:cNvSpPr>
          <p:nvPr>
            <p:ph idx="1"/>
          </p:nvPr>
        </p:nvSpPr>
        <p:spPr>
          <a:xfrm>
            <a:off x="838199" y="2108595"/>
            <a:ext cx="9527275" cy="364393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525871D-4A14-4A17-A0ED-7DDA7752B54D}"/>
              </a:ext>
            </a:extLst>
          </p:cNvPr>
          <p:cNvSpPr>
            <a:spLocks noGrp="1"/>
          </p:cNvSpPr>
          <p:nvPr>
            <p:ph type="dt" sz="half" idx="10"/>
          </p:nvPr>
        </p:nvSpPr>
        <p:spPr/>
        <p:txBody>
          <a:bodyPr/>
          <a:lstStyle/>
          <a:p>
            <a:fld id="{BE0A88F0-556B-4BB7-8AAB-D63AEB65C662}" type="datetime1">
              <a:rPr lang="en-US" smtClean="0"/>
              <a:t>2/22/2024</a:t>
            </a:fld>
            <a:endParaRPr lang="en-US"/>
          </a:p>
        </p:txBody>
      </p:sp>
      <p:sp>
        <p:nvSpPr>
          <p:cNvPr id="5" name="Footer Placeholder 4">
            <a:extLst>
              <a:ext uri="{FF2B5EF4-FFF2-40B4-BE49-F238E27FC236}">
                <a16:creationId xmlns:a16="http://schemas.microsoft.com/office/drawing/2014/main" id="{DD5BD654-899B-4DAF-93B9-1CBCAB5F6D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5F7FCA-B968-443D-90A7-E0F3C6D64EFE}"/>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9" name="Straight Connector 8">
            <a:extLst>
              <a:ext uri="{FF2B5EF4-FFF2-40B4-BE49-F238E27FC236}">
                <a16:creationId xmlns:a16="http://schemas.microsoft.com/office/drawing/2014/main" id="{C7F5CC56-CBE8-4152-AD5E-982DD286AA28}"/>
              </a:ext>
            </a:extLst>
          </p:cNvPr>
          <p:cNvCxnSpPr>
            <a:cxnSpLocks/>
          </p:cNvCxnSpPr>
          <p:nvPr/>
        </p:nvCxnSpPr>
        <p:spPr>
          <a:xfrm>
            <a:off x="386707" y="19050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29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895B8-786F-418B-9367-52B19526828B}"/>
              </a:ext>
            </a:extLst>
          </p:cNvPr>
          <p:cNvSpPr>
            <a:spLocks noGrp="1"/>
          </p:cNvSpPr>
          <p:nvPr>
            <p:ph type="title"/>
          </p:nvPr>
        </p:nvSpPr>
        <p:spPr>
          <a:xfrm>
            <a:off x="831850" y="1073426"/>
            <a:ext cx="8840344" cy="3489049"/>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BCF574-9044-4964-B6AE-A3983D595C9B}"/>
              </a:ext>
            </a:extLst>
          </p:cNvPr>
          <p:cNvSpPr>
            <a:spLocks noGrp="1"/>
          </p:cNvSpPr>
          <p:nvPr>
            <p:ph type="body" idx="1"/>
          </p:nvPr>
        </p:nvSpPr>
        <p:spPr>
          <a:xfrm>
            <a:off x="831850" y="4818488"/>
            <a:ext cx="8840344" cy="900772"/>
          </a:xfrm>
        </p:spPr>
        <p:txBody>
          <a:bodyPr/>
          <a:lstStyle>
            <a:lvl1pPr marL="0" indent="0">
              <a:buNone/>
              <a:defRPr sz="240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2A109-E9F9-428E-858A-38375BF1D978}"/>
              </a:ext>
            </a:extLst>
          </p:cNvPr>
          <p:cNvSpPr>
            <a:spLocks noGrp="1"/>
          </p:cNvSpPr>
          <p:nvPr>
            <p:ph type="dt" sz="half" idx="10"/>
          </p:nvPr>
        </p:nvSpPr>
        <p:spPr/>
        <p:txBody>
          <a:bodyPr/>
          <a:lstStyle/>
          <a:p>
            <a:fld id="{60E05506-6815-4E0E-B1DE-ECA35C2016DF}" type="datetime1">
              <a:rPr lang="en-US" smtClean="0"/>
              <a:t>2/22/2024</a:t>
            </a:fld>
            <a:endParaRPr lang="en-US"/>
          </a:p>
        </p:txBody>
      </p:sp>
      <p:sp>
        <p:nvSpPr>
          <p:cNvPr id="5" name="Footer Placeholder 4">
            <a:extLst>
              <a:ext uri="{FF2B5EF4-FFF2-40B4-BE49-F238E27FC236}">
                <a16:creationId xmlns:a16="http://schemas.microsoft.com/office/drawing/2014/main" id="{4DD9BA6F-665B-4D62-84D1-23E03428CB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A1A2D7-4390-4B51-90D4-900EAAB13CB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4199630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166EE-5127-48B4-A6F6-F5F6B38DB27A}"/>
              </a:ext>
            </a:extLst>
          </p:cNvPr>
          <p:cNvSpPr>
            <a:spLocks noGrp="1"/>
          </p:cNvSpPr>
          <p:nvPr>
            <p:ph type="title"/>
          </p:nvPr>
        </p:nvSpPr>
        <p:spPr>
          <a:xfrm>
            <a:off x="838199" y="587828"/>
            <a:ext cx="9578683" cy="990601"/>
          </a:xfrm>
        </p:spPr>
        <p:txBody>
          <a:bodyPr anchor="ct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E57B8A9-5914-49F9-8E0E-C8723C5339D3}"/>
              </a:ext>
            </a:extLst>
          </p:cNvPr>
          <p:cNvSpPr>
            <a:spLocks noGrp="1"/>
          </p:cNvSpPr>
          <p:nvPr>
            <p:ph sz="half" idx="1"/>
          </p:nvPr>
        </p:nvSpPr>
        <p:spPr>
          <a:xfrm>
            <a:off x="838201" y="2057407"/>
            <a:ext cx="4318906" cy="3725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9E7D0C2-CAEA-4E31-8FA6-D866315DF61C}"/>
              </a:ext>
            </a:extLst>
          </p:cNvPr>
          <p:cNvSpPr>
            <a:spLocks noGrp="1"/>
          </p:cNvSpPr>
          <p:nvPr>
            <p:ph sz="half" idx="2"/>
          </p:nvPr>
        </p:nvSpPr>
        <p:spPr>
          <a:xfrm>
            <a:off x="5969577" y="2057407"/>
            <a:ext cx="4405746" cy="372513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51E5DE2-0BD6-45B3-BDB1-675BA058BF2E}"/>
              </a:ext>
            </a:extLst>
          </p:cNvPr>
          <p:cNvSpPr>
            <a:spLocks noGrp="1"/>
          </p:cNvSpPr>
          <p:nvPr>
            <p:ph type="dt" sz="half" idx="10"/>
          </p:nvPr>
        </p:nvSpPr>
        <p:spPr/>
        <p:txBody>
          <a:bodyPr/>
          <a:lstStyle/>
          <a:p>
            <a:fld id="{FC6E85F7-A724-48A4-9D33-CEBC5174E865}" type="datetime1">
              <a:rPr lang="en-US" smtClean="0"/>
              <a:t>2/22/2024</a:t>
            </a:fld>
            <a:endParaRPr lang="en-US"/>
          </a:p>
        </p:txBody>
      </p:sp>
      <p:sp>
        <p:nvSpPr>
          <p:cNvPr id="6" name="Footer Placeholder 5">
            <a:extLst>
              <a:ext uri="{FF2B5EF4-FFF2-40B4-BE49-F238E27FC236}">
                <a16:creationId xmlns:a16="http://schemas.microsoft.com/office/drawing/2014/main" id="{082622B7-97C1-4C72-BCA9-290DC716FE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7BEE3-B3AE-45B6-924A-08ABC95181D7}"/>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8" name="Straight Connector 7">
            <a:extLst>
              <a:ext uri="{FF2B5EF4-FFF2-40B4-BE49-F238E27FC236}">
                <a16:creationId xmlns:a16="http://schemas.microsoft.com/office/drawing/2014/main" id="{6610397D-8A25-4307-B58D-8DE617EFD26D}"/>
              </a:ext>
            </a:extLst>
          </p:cNvPr>
          <p:cNvCxnSpPr>
            <a:cxnSpLocks/>
          </p:cNvCxnSpPr>
          <p:nvPr/>
        </p:nvCxnSpPr>
        <p:spPr>
          <a:xfrm>
            <a:off x="375523" y="1760404"/>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747697-5C57-4DA6-8ED6-CAB14CDD220A}"/>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962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22296-2B01-4044-AD7B-497BAC8AEA68}"/>
              </a:ext>
            </a:extLst>
          </p:cNvPr>
          <p:cNvSpPr>
            <a:spLocks noGrp="1"/>
          </p:cNvSpPr>
          <p:nvPr>
            <p:ph type="title"/>
          </p:nvPr>
        </p:nvSpPr>
        <p:spPr>
          <a:xfrm>
            <a:off x="839788" y="609600"/>
            <a:ext cx="10515600" cy="951491"/>
          </a:xfrm>
        </p:spPr>
        <p:txBody>
          <a:bodyPr anchor="ct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CF08880-DE5D-4299-BAC3-D45377C49993}"/>
              </a:ext>
            </a:extLst>
          </p:cNvPr>
          <p:cNvSpPr>
            <a:spLocks noGrp="1"/>
          </p:cNvSpPr>
          <p:nvPr>
            <p:ph type="body" idx="1"/>
          </p:nvPr>
        </p:nvSpPr>
        <p:spPr>
          <a:xfrm>
            <a:off x="839789" y="1989859"/>
            <a:ext cx="4381644"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F2A655D-7A3A-4BA5-B82A-744276BE2586}"/>
              </a:ext>
            </a:extLst>
          </p:cNvPr>
          <p:cNvSpPr>
            <a:spLocks noGrp="1"/>
          </p:cNvSpPr>
          <p:nvPr>
            <p:ph sz="half" idx="2"/>
          </p:nvPr>
        </p:nvSpPr>
        <p:spPr>
          <a:xfrm>
            <a:off x="839789" y="2713126"/>
            <a:ext cx="4381644" cy="31213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2037933-BDAC-4317-9B7E-E30CF0B42ECE}"/>
              </a:ext>
            </a:extLst>
          </p:cNvPr>
          <p:cNvSpPr>
            <a:spLocks noGrp="1"/>
          </p:cNvSpPr>
          <p:nvPr>
            <p:ph type="body" sz="quarter" idx="3"/>
          </p:nvPr>
        </p:nvSpPr>
        <p:spPr>
          <a:xfrm>
            <a:off x="5950530" y="1989859"/>
            <a:ext cx="4487137" cy="602671"/>
          </a:xfrm>
        </p:spPr>
        <p:txBody>
          <a:bodyPr anchor="b">
            <a:noAutofit/>
          </a:bodyPr>
          <a:lstStyle>
            <a:lvl1pPr marL="0" indent="0">
              <a:lnSpc>
                <a:spcPct val="100000"/>
              </a:lnSpc>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A5878F-AE56-4F8C-A84A-A8534180DE41}"/>
              </a:ext>
            </a:extLst>
          </p:cNvPr>
          <p:cNvSpPr>
            <a:spLocks noGrp="1"/>
          </p:cNvSpPr>
          <p:nvPr>
            <p:ph sz="quarter" idx="4"/>
          </p:nvPr>
        </p:nvSpPr>
        <p:spPr>
          <a:xfrm>
            <a:off x="5950531" y="2713127"/>
            <a:ext cx="4487136" cy="3121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BFFF249A-9D93-4A8E-9284-5AB19AC0AC12}"/>
              </a:ext>
            </a:extLst>
          </p:cNvPr>
          <p:cNvSpPr>
            <a:spLocks noGrp="1"/>
          </p:cNvSpPr>
          <p:nvPr>
            <p:ph type="dt" sz="half" idx="10"/>
          </p:nvPr>
        </p:nvSpPr>
        <p:spPr/>
        <p:txBody>
          <a:bodyPr/>
          <a:lstStyle/>
          <a:p>
            <a:fld id="{42806E7A-BDD3-46A3-BEE2-EB821F9236B4}" type="datetime1">
              <a:rPr lang="en-US" smtClean="0"/>
              <a:t>2/22/2024</a:t>
            </a:fld>
            <a:endParaRPr lang="en-US"/>
          </a:p>
        </p:txBody>
      </p:sp>
      <p:sp>
        <p:nvSpPr>
          <p:cNvPr id="8" name="Footer Placeholder 7">
            <a:extLst>
              <a:ext uri="{FF2B5EF4-FFF2-40B4-BE49-F238E27FC236}">
                <a16:creationId xmlns:a16="http://schemas.microsoft.com/office/drawing/2014/main" id="{B5563883-9438-44C9-877E-EC771D1B31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E5ED3CC-D7BA-43BD-973A-B09921FEDEA8}"/>
              </a:ext>
            </a:extLst>
          </p:cNvPr>
          <p:cNvSpPr>
            <a:spLocks noGrp="1"/>
          </p:cNvSpPr>
          <p:nvPr>
            <p:ph type="sldNum" sz="quarter" idx="12"/>
          </p:nvPr>
        </p:nvSpPr>
        <p:spPr/>
        <p:txBody>
          <a:bodyPr/>
          <a:lstStyle/>
          <a:p>
            <a:fld id="{81D2C36F-4504-47C0-B82F-A167342A2754}" type="slidenum">
              <a:rPr lang="en-US" smtClean="0"/>
              <a:t>‹#›</a:t>
            </a:fld>
            <a:endParaRPr lang="en-US"/>
          </a:p>
        </p:txBody>
      </p:sp>
      <p:cxnSp>
        <p:nvCxnSpPr>
          <p:cNvPr id="10" name="Straight Connector 9">
            <a:extLst>
              <a:ext uri="{FF2B5EF4-FFF2-40B4-BE49-F238E27FC236}">
                <a16:creationId xmlns:a16="http://schemas.microsoft.com/office/drawing/2014/main" id="{14B03ADF-AEED-49C1-9CF7-7749387E2A4F}"/>
              </a:ext>
            </a:extLst>
          </p:cNvPr>
          <p:cNvCxnSpPr>
            <a:cxnSpLocks/>
          </p:cNvCxnSpPr>
          <p:nvPr/>
        </p:nvCxnSpPr>
        <p:spPr>
          <a:xfrm>
            <a:off x="378503" y="1752600"/>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CB5345CA-2FC8-42B9-85F7-84F77724D011}"/>
              </a:ext>
            </a:extLst>
          </p:cNvPr>
          <p:cNvCxnSpPr>
            <a:cxnSpLocks/>
          </p:cNvCxnSpPr>
          <p:nvPr/>
        </p:nvCxnSpPr>
        <p:spPr>
          <a:xfrm>
            <a:off x="5563342" y="1752600"/>
            <a:ext cx="0" cy="4300105"/>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074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F8770-E2EE-4C9B-9F89-128DAC6618AF}"/>
              </a:ext>
            </a:extLst>
          </p:cNvPr>
          <p:cNvSpPr>
            <a:spLocks noGrp="1"/>
          </p:cNvSpPr>
          <p:nvPr>
            <p:ph type="title"/>
          </p:nvPr>
        </p:nvSpPr>
        <p:spPr>
          <a:xfrm>
            <a:off x="785116" y="703687"/>
            <a:ext cx="9406190" cy="1722589"/>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A91CE391-8E22-4716-8A8B-C39BA61A7726}"/>
              </a:ext>
            </a:extLst>
          </p:cNvPr>
          <p:cNvSpPr>
            <a:spLocks noGrp="1"/>
          </p:cNvSpPr>
          <p:nvPr>
            <p:ph type="dt" sz="half" idx="10"/>
          </p:nvPr>
        </p:nvSpPr>
        <p:spPr/>
        <p:txBody>
          <a:bodyPr/>
          <a:lstStyle/>
          <a:p>
            <a:fld id="{9ED1540C-9440-4E7A-B71A-BEFEE06869E3}" type="datetime1">
              <a:rPr lang="en-US" smtClean="0"/>
              <a:t>2/22/2024</a:t>
            </a:fld>
            <a:endParaRPr lang="en-US"/>
          </a:p>
        </p:txBody>
      </p:sp>
      <p:sp>
        <p:nvSpPr>
          <p:cNvPr id="4" name="Footer Placeholder 3">
            <a:extLst>
              <a:ext uri="{FF2B5EF4-FFF2-40B4-BE49-F238E27FC236}">
                <a16:creationId xmlns:a16="http://schemas.microsoft.com/office/drawing/2014/main" id="{1A6C042F-179F-4DBC-80B7-34B89EA270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386EA4-4BE5-4D17-A1DC-196FEA972B8C}"/>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737195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649B6B-2C1C-452D-9F93-BD9A6F2B08D4}"/>
              </a:ext>
            </a:extLst>
          </p:cNvPr>
          <p:cNvSpPr>
            <a:spLocks noGrp="1"/>
          </p:cNvSpPr>
          <p:nvPr>
            <p:ph type="dt" sz="half" idx="10"/>
          </p:nvPr>
        </p:nvSpPr>
        <p:spPr/>
        <p:txBody>
          <a:bodyPr/>
          <a:lstStyle/>
          <a:p>
            <a:fld id="{E0318DDB-88AC-4039-B59C-B05DC4C9C16C}" type="datetime1">
              <a:rPr lang="en-US" smtClean="0"/>
              <a:t>2/22/2024</a:t>
            </a:fld>
            <a:endParaRPr lang="en-US"/>
          </a:p>
        </p:txBody>
      </p:sp>
      <p:sp>
        <p:nvSpPr>
          <p:cNvPr id="3" name="Footer Placeholder 2">
            <a:extLst>
              <a:ext uri="{FF2B5EF4-FFF2-40B4-BE49-F238E27FC236}">
                <a16:creationId xmlns:a16="http://schemas.microsoft.com/office/drawing/2014/main" id="{647CA8ED-78AC-4474-8874-E4C424297D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90B764-0B68-4801-ADE7-931059129F2A}"/>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15109768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E717A-ED7D-43FE-881F-9407FF220457}"/>
              </a:ext>
            </a:extLst>
          </p:cNvPr>
          <p:cNvSpPr>
            <a:spLocks noGrp="1"/>
          </p:cNvSpPr>
          <p:nvPr>
            <p:ph type="title"/>
          </p:nvPr>
        </p:nvSpPr>
        <p:spPr>
          <a:xfrm>
            <a:off x="839788" y="597476"/>
            <a:ext cx="3932237" cy="1693717"/>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36FE954-332E-4D66-AFFD-A15389A769C2}"/>
              </a:ext>
            </a:extLst>
          </p:cNvPr>
          <p:cNvSpPr>
            <a:spLocks noGrp="1"/>
          </p:cNvSpPr>
          <p:nvPr>
            <p:ph idx="1"/>
          </p:nvPr>
        </p:nvSpPr>
        <p:spPr>
          <a:xfrm>
            <a:off x="5183188" y="597475"/>
            <a:ext cx="5140180" cy="526357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59D15CDA-9FC3-4F17-963C-DD9E226ECC28}"/>
              </a:ext>
            </a:extLst>
          </p:cNvPr>
          <p:cNvSpPr>
            <a:spLocks noGrp="1"/>
          </p:cNvSpPr>
          <p:nvPr>
            <p:ph type="body" sz="half" idx="2"/>
          </p:nvPr>
        </p:nvSpPr>
        <p:spPr>
          <a:xfrm>
            <a:off x="839788" y="2291194"/>
            <a:ext cx="3932237" cy="357779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CC30BE-8EE8-4A41-B20E-ACEFC980C039}"/>
              </a:ext>
            </a:extLst>
          </p:cNvPr>
          <p:cNvSpPr>
            <a:spLocks noGrp="1"/>
          </p:cNvSpPr>
          <p:nvPr>
            <p:ph type="dt" sz="half" idx="10"/>
          </p:nvPr>
        </p:nvSpPr>
        <p:spPr/>
        <p:txBody>
          <a:bodyPr/>
          <a:lstStyle/>
          <a:p>
            <a:fld id="{E082ABFB-60E7-4BA1-866A-7059F058065B}" type="datetime1">
              <a:rPr lang="en-US" smtClean="0"/>
              <a:t>2/22/2024</a:t>
            </a:fld>
            <a:endParaRPr lang="en-US"/>
          </a:p>
        </p:txBody>
      </p:sp>
      <p:sp>
        <p:nvSpPr>
          <p:cNvPr id="6" name="Footer Placeholder 5">
            <a:extLst>
              <a:ext uri="{FF2B5EF4-FFF2-40B4-BE49-F238E27FC236}">
                <a16:creationId xmlns:a16="http://schemas.microsoft.com/office/drawing/2014/main" id="{644B6719-F550-42EF-B377-8E41A46D00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7A6636-5EF9-499C-A3A0-3021812D0D06}"/>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4252635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38CB-27F1-47CF-B05A-CC0688301831}"/>
              </a:ext>
            </a:extLst>
          </p:cNvPr>
          <p:cNvSpPr>
            <a:spLocks noGrp="1"/>
          </p:cNvSpPr>
          <p:nvPr>
            <p:ph type="title"/>
          </p:nvPr>
        </p:nvSpPr>
        <p:spPr>
          <a:xfrm>
            <a:off x="839788" y="659822"/>
            <a:ext cx="3932237" cy="1652154"/>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89C67EA-3155-4708-9B86-D7B2B54FC2BB}"/>
              </a:ext>
            </a:extLst>
          </p:cNvPr>
          <p:cNvSpPr>
            <a:spLocks noGrp="1"/>
          </p:cNvSpPr>
          <p:nvPr>
            <p:ph type="pic" idx="1"/>
          </p:nvPr>
        </p:nvSpPr>
        <p:spPr>
          <a:xfrm>
            <a:off x="5183188" y="703687"/>
            <a:ext cx="5212917" cy="496901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7B434F1-C813-4E9B-98A4-B0B372CE2767}"/>
              </a:ext>
            </a:extLst>
          </p:cNvPr>
          <p:cNvSpPr>
            <a:spLocks noGrp="1"/>
          </p:cNvSpPr>
          <p:nvPr>
            <p:ph type="body" sz="half" idx="2"/>
          </p:nvPr>
        </p:nvSpPr>
        <p:spPr>
          <a:xfrm>
            <a:off x="839788" y="2426277"/>
            <a:ext cx="3932237" cy="32464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22A0B8-75E7-465D-84CB-BC9C3FB2F5CA}"/>
              </a:ext>
            </a:extLst>
          </p:cNvPr>
          <p:cNvSpPr>
            <a:spLocks noGrp="1"/>
          </p:cNvSpPr>
          <p:nvPr>
            <p:ph type="dt" sz="half" idx="10"/>
          </p:nvPr>
        </p:nvSpPr>
        <p:spPr/>
        <p:txBody>
          <a:bodyPr/>
          <a:lstStyle/>
          <a:p>
            <a:fld id="{2694112F-55F4-4776-A323-7418930321C8}" type="datetime1">
              <a:rPr lang="en-US" smtClean="0"/>
              <a:t>2/22/2024</a:t>
            </a:fld>
            <a:endParaRPr lang="en-US"/>
          </a:p>
        </p:txBody>
      </p:sp>
      <p:sp>
        <p:nvSpPr>
          <p:cNvPr id="6" name="Footer Placeholder 5">
            <a:extLst>
              <a:ext uri="{FF2B5EF4-FFF2-40B4-BE49-F238E27FC236}">
                <a16:creationId xmlns:a16="http://schemas.microsoft.com/office/drawing/2014/main" id="{1C3879C9-B751-43BD-8B27-FA18290E11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1998FB-27B9-46E5-90E3-09B108B0E807}"/>
              </a:ext>
            </a:extLst>
          </p:cNvPr>
          <p:cNvSpPr>
            <a:spLocks noGrp="1"/>
          </p:cNvSpPr>
          <p:nvPr>
            <p:ph type="sldNum" sz="quarter" idx="12"/>
          </p:nvPr>
        </p:nvSpPr>
        <p:spPr/>
        <p:txBody>
          <a:bodyPr/>
          <a:lstStyle/>
          <a:p>
            <a:fld id="{81D2C36F-4504-47C0-B82F-A167342A2754}" type="slidenum">
              <a:rPr lang="en-US" smtClean="0"/>
              <a:t>‹#›</a:t>
            </a:fld>
            <a:endParaRPr lang="en-US"/>
          </a:p>
        </p:txBody>
      </p:sp>
    </p:spTree>
    <p:extLst>
      <p:ext uri="{BB962C8B-B14F-4D97-AF65-F5344CB8AC3E}">
        <p14:creationId xmlns:p14="http://schemas.microsoft.com/office/powerpoint/2010/main" val="3503977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FBA68A5-A7C7-4D91-AB95-6E0B6FFD8743}"/>
              </a:ext>
            </a:extLst>
          </p:cNvPr>
          <p:cNvSpPr/>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1F93EBF-655A-4373-ADBE-9606BFA94B8E}"/>
              </a:ext>
            </a:extLst>
          </p:cNvPr>
          <p:cNvSpPr>
            <a:spLocks noGrp="1"/>
          </p:cNvSpPr>
          <p:nvPr>
            <p:ph type="title"/>
          </p:nvPr>
        </p:nvSpPr>
        <p:spPr>
          <a:xfrm>
            <a:off x="838200" y="525439"/>
            <a:ext cx="9485160" cy="128288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AAF2994-4D2E-43BB-9D9B-117ED94ABDE7}"/>
              </a:ext>
            </a:extLst>
          </p:cNvPr>
          <p:cNvSpPr>
            <a:spLocks noGrp="1"/>
          </p:cNvSpPr>
          <p:nvPr>
            <p:ph type="body" idx="1"/>
          </p:nvPr>
        </p:nvSpPr>
        <p:spPr>
          <a:xfrm>
            <a:off x="838200" y="2091757"/>
            <a:ext cx="9485163" cy="370644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BF28926-9DF1-4A3E-8B81-2191D6F75EF9}"/>
              </a:ext>
            </a:extLst>
          </p:cNvPr>
          <p:cNvSpPr>
            <a:spLocks noGrp="1"/>
          </p:cNvSpPr>
          <p:nvPr>
            <p:ph type="dt" sz="half" idx="2"/>
          </p:nvPr>
        </p:nvSpPr>
        <p:spPr>
          <a:xfrm>
            <a:off x="628652" y="6140304"/>
            <a:ext cx="3154896" cy="287075"/>
          </a:xfrm>
          <a:prstGeom prst="rect">
            <a:avLst/>
          </a:prstGeom>
        </p:spPr>
        <p:txBody>
          <a:bodyPr vert="horz" lIns="91440" tIns="45720" rIns="91440" bIns="45720" rtlCol="0" anchor="ctr"/>
          <a:lstStyle>
            <a:lvl1pPr algn="l">
              <a:defRPr sz="1000" cap="all" spc="300" baseline="0">
                <a:solidFill>
                  <a:schemeClr val="accent1"/>
                </a:solidFill>
              </a:defRPr>
            </a:lvl1pPr>
          </a:lstStyle>
          <a:p>
            <a:fld id="{CFBEA57F-793F-4683-BD8A-741FD4B89154}" type="datetime1">
              <a:rPr lang="en-US" smtClean="0"/>
              <a:t>2/22/2024</a:t>
            </a:fld>
            <a:endParaRPr lang="en-US" dirty="0"/>
          </a:p>
        </p:txBody>
      </p:sp>
      <p:sp>
        <p:nvSpPr>
          <p:cNvPr id="5" name="Footer Placeholder 4">
            <a:extLst>
              <a:ext uri="{FF2B5EF4-FFF2-40B4-BE49-F238E27FC236}">
                <a16:creationId xmlns:a16="http://schemas.microsoft.com/office/drawing/2014/main" id="{7D01BD4F-CE83-48A3-9683-19CF03C0A586}"/>
              </a:ext>
            </a:extLst>
          </p:cNvPr>
          <p:cNvSpPr>
            <a:spLocks noGrp="1"/>
          </p:cNvSpPr>
          <p:nvPr>
            <p:ph type="ftr" sz="quarter" idx="3"/>
          </p:nvPr>
        </p:nvSpPr>
        <p:spPr>
          <a:xfrm rot="5400000">
            <a:off x="9233562" y="2578525"/>
            <a:ext cx="4114800" cy="365125"/>
          </a:xfrm>
          <a:prstGeom prst="rect">
            <a:avLst/>
          </a:prstGeom>
        </p:spPr>
        <p:txBody>
          <a:bodyPr vert="horz" lIns="91440" tIns="45720" rIns="91440" bIns="45720" rtlCol="0" anchor="ctr"/>
          <a:lstStyle>
            <a:lvl1pPr algn="l">
              <a:defRPr sz="1050" b="1" cap="all" spc="300" baseline="0">
                <a:solidFill>
                  <a:schemeClr val="accent1"/>
                </a:solidFill>
              </a:defRPr>
            </a:lvl1pPr>
          </a:lstStyle>
          <a:p>
            <a:endParaRPr lang="en-US" dirty="0"/>
          </a:p>
        </p:txBody>
      </p:sp>
      <p:sp>
        <p:nvSpPr>
          <p:cNvPr id="6" name="Slide Number Placeholder 5">
            <a:extLst>
              <a:ext uri="{FF2B5EF4-FFF2-40B4-BE49-F238E27FC236}">
                <a16:creationId xmlns:a16="http://schemas.microsoft.com/office/drawing/2014/main" id="{3AB94939-09B3-4A6E-88F8-4D923A56D479}"/>
              </a:ext>
            </a:extLst>
          </p:cNvPr>
          <p:cNvSpPr>
            <a:spLocks noGrp="1"/>
          </p:cNvSpPr>
          <p:nvPr>
            <p:ph type="sldNum" sz="quarter" idx="4"/>
          </p:nvPr>
        </p:nvSpPr>
        <p:spPr>
          <a:xfrm>
            <a:off x="10821701" y="5672706"/>
            <a:ext cx="951908" cy="754673"/>
          </a:xfrm>
          <a:prstGeom prst="rect">
            <a:avLst/>
          </a:prstGeom>
        </p:spPr>
        <p:txBody>
          <a:bodyPr vert="horz" lIns="91440" tIns="45720" rIns="91440" bIns="45720" rtlCol="0" anchor="ctr"/>
          <a:lstStyle>
            <a:lvl1pPr algn="ctr">
              <a:defRPr sz="3600" b="1">
                <a:solidFill>
                  <a:schemeClr val="accent1"/>
                </a:solidFill>
              </a:defRPr>
            </a:lvl1pPr>
          </a:lstStyle>
          <a:p>
            <a:fld id="{81D2C36F-4504-47C0-B82F-A167342A2754}" type="slidenum">
              <a:rPr lang="en-US" smtClean="0"/>
              <a:t>‹#›</a:t>
            </a:fld>
            <a:endParaRPr lang="en-US" dirty="0"/>
          </a:p>
        </p:txBody>
      </p:sp>
      <p:sp>
        <p:nvSpPr>
          <p:cNvPr id="15" name="Rectangle 14">
            <a:extLst>
              <a:ext uri="{FF2B5EF4-FFF2-40B4-BE49-F238E27FC236}">
                <a16:creationId xmlns:a16="http://schemas.microsoft.com/office/drawing/2014/main" id="{DA4051E3-92B2-42FC-BB3D-372E4A614439}"/>
              </a:ext>
            </a:extLst>
          </p:cNvPr>
          <p:cNvSpPr/>
          <p:nvPr/>
        </p:nvSpPr>
        <p:spPr>
          <a:xfrm>
            <a:off x="367744" y="334928"/>
            <a:ext cx="11456511"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3C425084-C97A-4C25-AE47-DDECF2DD3ABC}"/>
              </a:ext>
            </a:extLst>
          </p:cNvPr>
          <p:cNvCxnSpPr>
            <a:cxnSpLocks/>
          </p:cNvCxnSpPr>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6A478A1-0B34-4F2B-88FA-CF47551E5DF9}"/>
              </a:ext>
            </a:extLst>
          </p:cNvPr>
          <p:cNvCxnSpPr>
            <a:cxnSpLocks/>
          </p:cNvCxnSpPr>
          <p:nvPr/>
        </p:nvCxnSpPr>
        <p:spPr>
          <a:xfrm>
            <a:off x="373060" y="6047437"/>
            <a:ext cx="10375638"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2320267"/>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hdr="0"/>
  <p:txStyles>
    <p:titleStyle>
      <a:lvl1pPr algn="l" defTabSz="914400" rtl="0" eaLnBrk="1" latinLnBrk="0" hangingPunct="1">
        <a:lnSpc>
          <a:spcPct val="90000"/>
        </a:lnSpc>
        <a:spcBef>
          <a:spcPct val="0"/>
        </a:spcBef>
        <a:buNone/>
        <a:defRPr sz="4000" kern="1200">
          <a:solidFill>
            <a:schemeClr val="accent1"/>
          </a:solidFill>
          <a:latin typeface="+mj-lt"/>
          <a:ea typeface="+mj-ea"/>
          <a:cs typeface="+mj-cs"/>
        </a:defRPr>
      </a:lvl1pPr>
    </p:titleStyle>
    <p:bodyStyle>
      <a:lvl1pPr marL="228600" indent="-228600" algn="l" defTabSz="914400" rtl="0" eaLnBrk="1" latinLnBrk="0" hangingPunct="1">
        <a:lnSpc>
          <a:spcPct val="140000"/>
        </a:lnSpc>
        <a:spcBef>
          <a:spcPts val="1000"/>
        </a:spcBef>
        <a:buFont typeface="Arial" panose="020B0604020202020204" pitchFamily="34" charset="0"/>
        <a:buChar char="•"/>
        <a:defRPr sz="1800" kern="1200">
          <a:solidFill>
            <a:schemeClr val="accent1"/>
          </a:solidFill>
          <a:latin typeface="+mn-lt"/>
          <a:ea typeface="+mn-ea"/>
          <a:cs typeface="+mn-cs"/>
        </a:defRPr>
      </a:lvl1pPr>
      <a:lvl2pPr marL="685800" indent="-228600" algn="l" defTabSz="914400" rtl="0" eaLnBrk="1" latinLnBrk="0" hangingPunct="1">
        <a:lnSpc>
          <a:spcPct val="140000"/>
        </a:lnSpc>
        <a:spcBef>
          <a:spcPts val="500"/>
        </a:spcBef>
        <a:buFont typeface="Arial" panose="020B0604020202020204" pitchFamily="34" charset="0"/>
        <a:buChar char="•"/>
        <a:defRPr sz="1600" kern="1200">
          <a:solidFill>
            <a:schemeClr val="accent1"/>
          </a:solidFill>
          <a:latin typeface="+mn-lt"/>
          <a:ea typeface="+mn-ea"/>
          <a:cs typeface="+mn-cs"/>
        </a:defRPr>
      </a:lvl2pPr>
      <a:lvl3pPr marL="1143000" indent="-228600" algn="l" defTabSz="914400" rtl="0" eaLnBrk="1" latinLnBrk="0" hangingPunct="1">
        <a:lnSpc>
          <a:spcPct val="140000"/>
        </a:lnSpc>
        <a:spcBef>
          <a:spcPts val="500"/>
        </a:spcBef>
        <a:buFont typeface="Arial" panose="020B0604020202020204" pitchFamily="34" charset="0"/>
        <a:buChar char="•"/>
        <a:defRPr sz="1400" kern="1200">
          <a:solidFill>
            <a:schemeClr val="accent1"/>
          </a:solidFill>
          <a:latin typeface="+mn-lt"/>
          <a:ea typeface="+mn-ea"/>
          <a:cs typeface="+mn-cs"/>
        </a:defRPr>
      </a:lvl3pPr>
      <a:lvl4pPr marL="16002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4pPr>
      <a:lvl5pPr marL="2057400" indent="-228600" algn="l" defTabSz="914400" rtl="0" eaLnBrk="1" latinLnBrk="0" hangingPunct="1">
        <a:lnSpc>
          <a:spcPct val="140000"/>
        </a:lnSpc>
        <a:spcBef>
          <a:spcPts val="500"/>
        </a:spcBef>
        <a:buFont typeface="Arial" panose="020B0604020202020204" pitchFamily="34" charset="0"/>
        <a:buChar char="•"/>
        <a:defRPr sz="12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9BBDDCC-0358-4EDD-9820-287B1D8F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2B3B5E1-901E-49C0-9F76-B48432DE9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BE31AC6-E383-4D2B-9A24-69EEE084D5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4205" y="334928"/>
            <a:ext cx="5030049" cy="618814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8A3BCB-E15F-E4AA-74CD-79F61BFDC01D}"/>
              </a:ext>
            </a:extLst>
          </p:cNvPr>
          <p:cNvSpPr>
            <a:spLocks noGrp="1"/>
          </p:cNvSpPr>
          <p:nvPr>
            <p:ph type="ctrTitle"/>
          </p:nvPr>
        </p:nvSpPr>
        <p:spPr>
          <a:xfrm>
            <a:off x="7104444" y="2402613"/>
            <a:ext cx="3282184" cy="3331867"/>
          </a:xfrm>
        </p:spPr>
        <p:txBody>
          <a:bodyPr anchor="b">
            <a:normAutofit/>
          </a:bodyPr>
          <a:lstStyle/>
          <a:p>
            <a:r>
              <a:rPr lang="en-US" sz="4000"/>
              <a:t> </a:t>
            </a:r>
          </a:p>
        </p:txBody>
      </p:sp>
      <p:cxnSp>
        <p:nvCxnSpPr>
          <p:cNvPr id="14" name="Straight Connector 13">
            <a:extLst>
              <a:ext uri="{FF2B5EF4-FFF2-40B4-BE49-F238E27FC236}">
                <a16:creationId xmlns:a16="http://schemas.microsoft.com/office/drawing/2014/main" id="{2DD089E2-CEA3-48C4-9094-610D00D946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48698" y="334928"/>
            <a:ext cx="0" cy="6188146"/>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F49F475-10BF-4E7D-9BE8-5329BCAFE2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1905000"/>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1E947D-525D-4D2A-B0C3-E1BFCA6060F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94205" y="6047437"/>
            <a:ext cx="3954493"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C9B6DF9-E1E3-7379-766B-7FA00354BBBD}"/>
              </a:ext>
            </a:extLst>
          </p:cNvPr>
          <p:cNvSpPr txBox="1"/>
          <p:nvPr/>
        </p:nvSpPr>
        <p:spPr>
          <a:xfrm>
            <a:off x="-1" y="149087"/>
            <a:ext cx="5297244" cy="5078313"/>
          </a:xfrm>
          <a:prstGeom prst="rect">
            <a:avLst/>
          </a:prstGeom>
          <a:noFill/>
        </p:spPr>
        <p:txBody>
          <a:bodyPr wrap="square" rtlCol="0">
            <a:spAutoFit/>
          </a:bodyPr>
          <a:lstStyle/>
          <a:p>
            <a:r>
              <a:rPr lang="en-US" b="0" i="0" dirty="0">
                <a:effectLst/>
                <a:latin typeface="Consolas" panose="020B0609020204030204" pitchFamily="49" charset="0"/>
              </a:rPr>
              <a:t>For Fresh: 95% confidence interval = [</a:t>
            </a:r>
            <a:r>
              <a:rPr lang="en-US" b="0" i="0" dirty="0">
                <a:effectLst/>
                <a:highlight>
                  <a:srgbClr val="FFFF00"/>
                </a:highlight>
                <a:latin typeface="Consolas" panose="020B0609020204030204" pitchFamily="49" charset="0"/>
              </a:rPr>
              <a:t>10795.79, 13204.8</a:t>
            </a:r>
            <a:r>
              <a:rPr lang="en-US" b="0" i="0" dirty="0">
                <a:effectLst/>
                <a:latin typeface="Consolas" panose="020B0609020204030204" pitchFamily="49" charset="0"/>
              </a:rPr>
              <a:t>], mean = 12000.3 </a:t>
            </a:r>
          </a:p>
          <a:p>
            <a:endParaRPr lang="en-US" b="0" i="0" dirty="0">
              <a:effectLst/>
              <a:latin typeface="Consolas" panose="020B0609020204030204" pitchFamily="49" charset="0"/>
            </a:endParaRPr>
          </a:p>
          <a:p>
            <a:r>
              <a:rPr lang="en-US" b="0" i="0" dirty="0">
                <a:effectLst/>
                <a:latin typeface="Consolas" panose="020B0609020204030204" pitchFamily="49" charset="0"/>
              </a:rPr>
              <a:t>For Milk: 95% confidence interval = [</a:t>
            </a:r>
            <a:r>
              <a:rPr lang="en-US" b="0" i="0" dirty="0">
                <a:effectLst/>
                <a:highlight>
                  <a:srgbClr val="FFFF00"/>
                </a:highlight>
                <a:latin typeface="Consolas" panose="020B0609020204030204" pitchFamily="49" charset="0"/>
              </a:rPr>
              <a:t>5093.37, 6499.16</a:t>
            </a:r>
            <a:r>
              <a:rPr lang="en-US" b="0" i="0" dirty="0">
                <a:effectLst/>
                <a:latin typeface="Consolas" panose="020B0609020204030204" pitchFamily="49" charset="0"/>
              </a:rPr>
              <a:t>], mean = 5796.27</a:t>
            </a:r>
          </a:p>
          <a:p>
            <a:endParaRPr lang="en-US" b="0" i="0" dirty="0">
              <a:effectLst/>
              <a:latin typeface="Consolas" panose="020B0609020204030204" pitchFamily="49" charset="0"/>
            </a:endParaRPr>
          </a:p>
          <a:p>
            <a:r>
              <a:rPr lang="en-US" b="0" i="0" dirty="0">
                <a:effectLst/>
                <a:latin typeface="Consolas" panose="020B0609020204030204" pitchFamily="49" charset="0"/>
              </a:rPr>
              <a:t>For Grocery: 95% confidence interval = [</a:t>
            </a:r>
            <a:r>
              <a:rPr lang="en-US" b="0" i="0" dirty="0">
                <a:effectLst/>
                <a:highlight>
                  <a:srgbClr val="FFFF00"/>
                </a:highlight>
                <a:latin typeface="Consolas" panose="020B0609020204030204" pitchFamily="49" charset="0"/>
              </a:rPr>
              <a:t>7046.22, 8856.34</a:t>
            </a:r>
            <a:r>
              <a:rPr lang="en-US" b="0" i="0" dirty="0">
                <a:effectLst/>
                <a:latin typeface="Consolas" panose="020B0609020204030204" pitchFamily="49" charset="0"/>
              </a:rPr>
              <a:t>], mean = 7951.28 </a:t>
            </a:r>
          </a:p>
          <a:p>
            <a:endParaRPr lang="en-US" b="0" i="0" dirty="0">
              <a:effectLst/>
              <a:latin typeface="Consolas" panose="020B0609020204030204" pitchFamily="49" charset="0"/>
            </a:endParaRPr>
          </a:p>
          <a:p>
            <a:r>
              <a:rPr lang="en-US" b="0" i="0" dirty="0">
                <a:effectLst/>
                <a:latin typeface="Consolas" panose="020B0609020204030204" pitchFamily="49" charset="0"/>
              </a:rPr>
              <a:t>For Frozen: 95% confidence interval = [</a:t>
            </a:r>
            <a:r>
              <a:rPr lang="en-US" b="0" i="0" dirty="0">
                <a:effectLst/>
                <a:highlight>
                  <a:srgbClr val="FFFF00"/>
                </a:highlight>
                <a:latin typeface="Consolas" panose="020B0609020204030204" pitchFamily="49" charset="0"/>
              </a:rPr>
              <a:t>2609.58, 3534.28</a:t>
            </a:r>
            <a:r>
              <a:rPr lang="en-US" b="0" i="0" dirty="0">
                <a:effectLst/>
                <a:latin typeface="Consolas" panose="020B0609020204030204" pitchFamily="49" charset="0"/>
              </a:rPr>
              <a:t>], mean = 3071.93 </a:t>
            </a:r>
          </a:p>
          <a:p>
            <a:endParaRPr lang="en-US" b="0" i="0" dirty="0">
              <a:effectLst/>
              <a:latin typeface="Consolas" panose="020B0609020204030204" pitchFamily="49" charset="0"/>
            </a:endParaRPr>
          </a:p>
          <a:p>
            <a:r>
              <a:rPr lang="en-US" b="0" i="0" dirty="0">
                <a:effectLst/>
                <a:latin typeface="Consolas" panose="020B0609020204030204" pitchFamily="49" charset="0"/>
              </a:rPr>
              <a:t>For </a:t>
            </a:r>
            <a:r>
              <a:rPr lang="en-US" b="0" i="0" dirty="0" err="1">
                <a:effectLst/>
                <a:latin typeface="Consolas" panose="020B0609020204030204" pitchFamily="49" charset="0"/>
              </a:rPr>
              <a:t>Detergents_Paper</a:t>
            </a:r>
            <a:r>
              <a:rPr lang="en-US" b="0" i="0" dirty="0">
                <a:effectLst/>
                <a:latin typeface="Consolas" panose="020B0609020204030204" pitchFamily="49" charset="0"/>
              </a:rPr>
              <a:t>: 95% confidence interval = [</a:t>
            </a:r>
            <a:r>
              <a:rPr lang="en-US" b="0" i="0" dirty="0">
                <a:effectLst/>
                <a:highlight>
                  <a:srgbClr val="FFFF00"/>
                </a:highlight>
                <a:latin typeface="Consolas" panose="020B0609020204030204" pitchFamily="49" charset="0"/>
              </a:rPr>
              <a:t>2427.41, 3335.57</a:t>
            </a:r>
            <a:r>
              <a:rPr lang="en-US" b="0" i="0" dirty="0">
                <a:effectLst/>
                <a:latin typeface="Consolas" panose="020B0609020204030204" pitchFamily="49" charset="0"/>
              </a:rPr>
              <a:t>], mean = 2881.49 </a:t>
            </a:r>
          </a:p>
          <a:p>
            <a:endParaRPr lang="en-US" b="0" i="0" dirty="0">
              <a:effectLst/>
              <a:latin typeface="Consolas" panose="020B0609020204030204" pitchFamily="49" charset="0"/>
            </a:endParaRPr>
          </a:p>
          <a:p>
            <a:r>
              <a:rPr lang="en-US" b="0" i="0" dirty="0">
                <a:effectLst/>
                <a:latin typeface="Consolas" panose="020B0609020204030204" pitchFamily="49" charset="0"/>
              </a:rPr>
              <a:t>For </a:t>
            </a:r>
            <a:r>
              <a:rPr lang="en-US" b="0" i="0" dirty="0" err="1">
                <a:effectLst/>
                <a:latin typeface="Consolas" panose="020B0609020204030204" pitchFamily="49" charset="0"/>
              </a:rPr>
              <a:t>Delicassen</a:t>
            </a:r>
            <a:r>
              <a:rPr lang="en-US" b="0" i="0" dirty="0">
                <a:effectLst/>
                <a:latin typeface="Consolas" panose="020B0609020204030204" pitchFamily="49" charset="0"/>
              </a:rPr>
              <a:t>: 95% confidence interval = [</a:t>
            </a:r>
            <a:r>
              <a:rPr lang="en-US" b="0" i="0" dirty="0">
                <a:effectLst/>
                <a:highlight>
                  <a:srgbClr val="FFFF00"/>
                </a:highlight>
                <a:latin typeface="Consolas" panose="020B0609020204030204" pitchFamily="49" charset="0"/>
              </a:rPr>
              <a:t>1256.29, 1793.45</a:t>
            </a:r>
            <a:r>
              <a:rPr lang="en-US" b="0" i="0" dirty="0">
                <a:effectLst/>
                <a:latin typeface="Consolas" panose="020B0609020204030204" pitchFamily="49" charset="0"/>
              </a:rPr>
              <a:t>], mean = 1524.87</a:t>
            </a:r>
            <a:endParaRPr lang="en-US" dirty="0"/>
          </a:p>
        </p:txBody>
      </p:sp>
      <p:sp>
        <p:nvSpPr>
          <p:cNvPr id="9" name="TextBox 8">
            <a:extLst>
              <a:ext uri="{FF2B5EF4-FFF2-40B4-BE49-F238E27FC236}">
                <a16:creationId xmlns:a16="http://schemas.microsoft.com/office/drawing/2014/main" id="{3F47FE66-9F99-FB86-BBA1-8ED2D380FF42}"/>
              </a:ext>
            </a:extLst>
          </p:cNvPr>
          <p:cNvSpPr txBox="1"/>
          <p:nvPr/>
        </p:nvSpPr>
        <p:spPr>
          <a:xfrm>
            <a:off x="83320" y="5759808"/>
            <a:ext cx="5130601" cy="646331"/>
          </a:xfrm>
          <a:prstGeom prst="rect">
            <a:avLst/>
          </a:prstGeom>
          <a:noFill/>
        </p:spPr>
        <p:txBody>
          <a:bodyPr wrap="square" rtlCol="0">
            <a:spAutoFit/>
          </a:bodyPr>
          <a:lstStyle/>
          <a:p>
            <a:r>
              <a:rPr lang="en-US" dirty="0"/>
              <a:t>We recommend following these confidence intervals to maintain proper inventory</a:t>
            </a:r>
          </a:p>
        </p:txBody>
      </p:sp>
      <p:pic>
        <p:nvPicPr>
          <p:cNvPr id="4" name="Picture 3">
            <a:extLst>
              <a:ext uri="{FF2B5EF4-FFF2-40B4-BE49-F238E27FC236}">
                <a16:creationId xmlns:a16="http://schemas.microsoft.com/office/drawing/2014/main" id="{AAE35C73-390E-B966-359C-F60ED0FA98C6}"/>
              </a:ext>
            </a:extLst>
          </p:cNvPr>
          <p:cNvPicPr>
            <a:picLocks noChangeAspect="1"/>
          </p:cNvPicPr>
          <p:nvPr/>
        </p:nvPicPr>
        <p:blipFill>
          <a:blip r:embed="rId5"/>
          <a:stretch>
            <a:fillRect/>
          </a:stretch>
        </p:blipFill>
        <p:spPr>
          <a:xfrm>
            <a:off x="4856672" y="0"/>
            <a:ext cx="7370254" cy="7025463"/>
          </a:xfrm>
          <a:prstGeom prst="rect">
            <a:avLst/>
          </a:prstGeom>
        </p:spPr>
      </p:pic>
      <p:pic>
        <p:nvPicPr>
          <p:cNvPr id="17" name="Audio 16">
            <a:hlinkClick r:id="" action="ppaction://media"/>
            <a:extLst>
              <a:ext uri="{FF2B5EF4-FFF2-40B4-BE49-F238E27FC236}">
                <a16:creationId xmlns:a16="http://schemas.microsoft.com/office/drawing/2014/main" id="{6C592DE5-353A-F09C-6104-5962F4D5260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8845981"/>
      </p:ext>
    </p:extLst>
  </p:cSld>
  <p:clrMapOvr>
    <a:masterClrMapping/>
  </p:clrMapOvr>
  <mc:AlternateContent xmlns:mc="http://schemas.openxmlformats.org/markup-compatibility/2006" xmlns:p14="http://schemas.microsoft.com/office/powerpoint/2010/main">
    <mc:Choice Requires="p14">
      <p:transition spd="slow" p14:dur="2000" advTm="97561"/>
    </mc:Choice>
    <mc:Fallback xmlns="">
      <p:transition spd="slow" advTm="975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par>
                                <p:cTn id="7" presetID="10" presetClass="entr" presetSubtype="0" fill="hold" grpId="0" nodeType="withEffect">
                                  <p:stCondLst>
                                    <p:cond delay="1000"/>
                                  </p:stCondLst>
                                  <p:iterate type="lt">
                                    <p:tmPct val="10000"/>
                                  </p:iterate>
                                  <p:childTnLst>
                                    <p:set>
                                      <p:cBhvr>
                                        <p:cTn id="8" dur="1" fill="hold">
                                          <p:stCondLst>
                                            <p:cond delay="0"/>
                                          </p:stCondLst>
                                        </p:cTn>
                                        <p:tgtEl>
                                          <p:spTgt spid="2"/>
                                        </p:tgtEl>
                                        <p:attrNameLst>
                                          <p:attrName>style.visibility</p:attrName>
                                        </p:attrNameLst>
                                      </p:cBhvr>
                                      <p:to>
                                        <p:strVal val="visible"/>
                                      </p:to>
                                    </p:set>
                                    <p:animEffect transition="in" filter="fade">
                                      <p:cBhvr>
                                        <p:cTn id="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7"/>
                </p:tgtEl>
              </p:cMediaNode>
            </p:audio>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D835A2B-0922-BB08-FD0D-4EFF64A8CD3D}"/>
              </a:ext>
            </a:extLst>
          </p:cNvPr>
          <p:cNvSpPr>
            <a:spLocks noGrp="1"/>
          </p:cNvSpPr>
          <p:nvPr>
            <p:ph type="title"/>
          </p:nvPr>
        </p:nvSpPr>
        <p:spPr>
          <a:xfrm>
            <a:off x="785115" y="703687"/>
            <a:ext cx="5904933" cy="360003"/>
          </a:xfrm>
        </p:spPr>
        <p:txBody>
          <a:bodyPr>
            <a:normAutofit fontScale="90000"/>
          </a:bodyPr>
          <a:lstStyle/>
          <a:p>
            <a:r>
              <a:rPr lang="en-US" sz="2000" dirty="0"/>
              <a:t>Contingency Table and Chi-Squared Results:</a:t>
            </a:r>
          </a:p>
        </p:txBody>
      </p:sp>
      <p:sp>
        <p:nvSpPr>
          <p:cNvPr id="4" name="Date Placeholder 3">
            <a:extLst>
              <a:ext uri="{FF2B5EF4-FFF2-40B4-BE49-F238E27FC236}">
                <a16:creationId xmlns:a16="http://schemas.microsoft.com/office/drawing/2014/main" id="{EAD9B7CD-A02D-1888-129E-BCD06D1D2CF4}"/>
              </a:ext>
            </a:extLst>
          </p:cNvPr>
          <p:cNvSpPr>
            <a:spLocks noGrp="1"/>
          </p:cNvSpPr>
          <p:nvPr>
            <p:ph type="dt" sz="half" idx="10"/>
          </p:nvPr>
        </p:nvSpPr>
        <p:spPr/>
        <p:txBody>
          <a:bodyPr/>
          <a:lstStyle/>
          <a:p>
            <a:fld id="{BE0A88F0-556B-4BB7-8AAB-D63AEB65C662}" type="datetime1">
              <a:rPr lang="en-US" smtClean="0"/>
              <a:t>2/22/2024</a:t>
            </a:fld>
            <a:endParaRPr lang="en-US"/>
          </a:p>
        </p:txBody>
      </p:sp>
      <p:sp>
        <p:nvSpPr>
          <p:cNvPr id="5" name="Footer Placeholder 4">
            <a:extLst>
              <a:ext uri="{FF2B5EF4-FFF2-40B4-BE49-F238E27FC236}">
                <a16:creationId xmlns:a16="http://schemas.microsoft.com/office/drawing/2014/main" id="{CEECB193-9CF1-354E-C317-86AEF162F7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39F993-1E08-9A92-FBE2-1F6401F3531E}"/>
              </a:ext>
            </a:extLst>
          </p:cNvPr>
          <p:cNvSpPr>
            <a:spLocks noGrp="1"/>
          </p:cNvSpPr>
          <p:nvPr>
            <p:ph type="sldNum" sz="quarter" idx="12"/>
          </p:nvPr>
        </p:nvSpPr>
        <p:spPr/>
        <p:txBody>
          <a:bodyPr/>
          <a:lstStyle/>
          <a:p>
            <a:fld id="{81D2C36F-4504-47C0-B82F-A167342A2754}" type="slidenum">
              <a:rPr lang="en-US" smtClean="0"/>
              <a:t>2</a:t>
            </a:fld>
            <a:endParaRPr lang="en-US"/>
          </a:p>
        </p:txBody>
      </p:sp>
      <p:graphicFrame>
        <p:nvGraphicFramePr>
          <p:cNvPr id="15" name="Table 14">
            <a:extLst>
              <a:ext uri="{FF2B5EF4-FFF2-40B4-BE49-F238E27FC236}">
                <a16:creationId xmlns:a16="http://schemas.microsoft.com/office/drawing/2014/main" id="{DEFD5076-7DE1-C9C9-6971-0AF4C2605AB9}"/>
              </a:ext>
            </a:extLst>
          </p:cNvPr>
          <p:cNvGraphicFramePr>
            <a:graphicFrameLocks noGrp="1"/>
          </p:cNvGraphicFramePr>
          <p:nvPr>
            <p:extLst>
              <p:ext uri="{D42A27DB-BD31-4B8C-83A1-F6EECF244321}">
                <p14:modId xmlns:p14="http://schemas.microsoft.com/office/powerpoint/2010/main" val="2686762228"/>
              </p:ext>
            </p:extLst>
          </p:nvPr>
        </p:nvGraphicFramePr>
        <p:xfrm>
          <a:off x="628652" y="1282024"/>
          <a:ext cx="9607032" cy="1069290"/>
        </p:xfrm>
        <a:graphic>
          <a:graphicData uri="http://schemas.openxmlformats.org/drawingml/2006/table">
            <a:tbl>
              <a:tblPr firstRow="1" firstCol="1" bandRow="1">
                <a:tableStyleId>{5C22544A-7EE6-4342-B048-85BDC9FD1C3A}</a:tableStyleId>
              </a:tblPr>
              <a:tblGrid>
                <a:gridCol w="2401758">
                  <a:extLst>
                    <a:ext uri="{9D8B030D-6E8A-4147-A177-3AD203B41FA5}">
                      <a16:colId xmlns:a16="http://schemas.microsoft.com/office/drawing/2014/main" val="1586404172"/>
                    </a:ext>
                  </a:extLst>
                </a:gridCol>
                <a:gridCol w="2401758">
                  <a:extLst>
                    <a:ext uri="{9D8B030D-6E8A-4147-A177-3AD203B41FA5}">
                      <a16:colId xmlns:a16="http://schemas.microsoft.com/office/drawing/2014/main" val="2624942635"/>
                    </a:ext>
                  </a:extLst>
                </a:gridCol>
                <a:gridCol w="2401758">
                  <a:extLst>
                    <a:ext uri="{9D8B030D-6E8A-4147-A177-3AD203B41FA5}">
                      <a16:colId xmlns:a16="http://schemas.microsoft.com/office/drawing/2014/main" val="874586937"/>
                    </a:ext>
                  </a:extLst>
                </a:gridCol>
                <a:gridCol w="2401758">
                  <a:extLst>
                    <a:ext uri="{9D8B030D-6E8A-4147-A177-3AD203B41FA5}">
                      <a16:colId xmlns:a16="http://schemas.microsoft.com/office/drawing/2014/main" val="676003200"/>
                    </a:ext>
                  </a:extLst>
                </a:gridCol>
              </a:tblGrid>
              <a:tr h="356430">
                <a:tc>
                  <a:txBody>
                    <a:bodyPr/>
                    <a:lstStyle/>
                    <a:p>
                      <a:pPr>
                        <a:lnSpc>
                          <a:spcPct val="107000"/>
                        </a:lnSpc>
                      </a:pPr>
                      <a:endParaRPr lang="en-US" sz="1100" kern="100">
                        <a:effectLst/>
                        <a:latin typeface="Aptos" panose="020B0004020202020204" pitchFamily="34"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Region 3</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754646901"/>
                  </a:ext>
                </a:extLst>
              </a:tr>
              <a:tr h="356430">
                <a:tc>
                  <a:txBody>
                    <a:bodyPr/>
                    <a:lstStyle/>
                    <a:p>
                      <a:pPr marL="0" marR="0" algn="r">
                        <a:lnSpc>
                          <a:spcPct val="107000"/>
                        </a:lnSpc>
                        <a:spcBef>
                          <a:spcPts val="0"/>
                        </a:spcBef>
                        <a:spcAft>
                          <a:spcPts val="0"/>
                        </a:spcAft>
                      </a:pPr>
                      <a:r>
                        <a:rPr lang="en-US" sz="1200" kern="0">
                          <a:effectLst/>
                        </a:rPr>
                        <a:t>Channel 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59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28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211</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1767830405"/>
                  </a:ext>
                </a:extLst>
              </a:tr>
              <a:tr h="356430">
                <a:tc>
                  <a:txBody>
                    <a:bodyPr/>
                    <a:lstStyle/>
                    <a:p>
                      <a:pPr marL="0" marR="0" algn="r">
                        <a:lnSpc>
                          <a:spcPct val="107000"/>
                        </a:lnSpc>
                        <a:spcBef>
                          <a:spcPts val="0"/>
                        </a:spcBef>
                        <a:spcAft>
                          <a:spcPts val="0"/>
                        </a:spcAft>
                      </a:pPr>
                      <a:r>
                        <a:rPr lang="en-US" sz="1200" kern="0">
                          <a:effectLst/>
                        </a:rPr>
                        <a:t>Channel 2</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18</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a:effectLst/>
                        </a:rPr>
                        <a:t>19</a:t>
                      </a:r>
                      <a:endParaRPr lang="en-US" sz="1100" kern="10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tc>
                  <a:txBody>
                    <a:bodyPr/>
                    <a:lstStyle/>
                    <a:p>
                      <a:pPr marL="0" marR="0" algn="r">
                        <a:lnSpc>
                          <a:spcPct val="107000"/>
                        </a:lnSpc>
                        <a:spcBef>
                          <a:spcPts val="0"/>
                        </a:spcBef>
                        <a:spcAft>
                          <a:spcPts val="0"/>
                        </a:spcAft>
                      </a:pPr>
                      <a:r>
                        <a:rPr lang="en-US" sz="1200" kern="0" dirty="0">
                          <a:effectLst/>
                        </a:rPr>
                        <a:t>105</a:t>
                      </a:r>
                      <a:endParaRPr lang="en-US" sz="1100" kern="100" dirty="0">
                        <a:effectLst/>
                        <a:latin typeface="Aptos" panose="020B0004020202020204" pitchFamily="34" charset="0"/>
                        <a:ea typeface="Aptos" panose="020B0004020202020204" pitchFamily="34" charset="0"/>
                        <a:cs typeface="Times New Roman" panose="02020603050405020304" pitchFamily="18" charset="0"/>
                      </a:endParaRPr>
                    </a:p>
                  </a:txBody>
                  <a:tcPr marL="76200" marR="76200" marT="38100" marB="38100" anchor="ctr"/>
                </a:tc>
                <a:extLst>
                  <a:ext uri="{0D108BD9-81ED-4DB2-BD59-A6C34878D82A}">
                    <a16:rowId xmlns:a16="http://schemas.microsoft.com/office/drawing/2014/main" val="387667335"/>
                  </a:ext>
                </a:extLst>
              </a:tr>
            </a:tbl>
          </a:graphicData>
        </a:graphic>
      </p:graphicFrame>
      <p:sp>
        <p:nvSpPr>
          <p:cNvPr id="17" name="TextBox 16">
            <a:extLst>
              <a:ext uri="{FF2B5EF4-FFF2-40B4-BE49-F238E27FC236}">
                <a16:creationId xmlns:a16="http://schemas.microsoft.com/office/drawing/2014/main" id="{B22D70F7-731E-874E-87D6-D498AA1348A2}"/>
              </a:ext>
            </a:extLst>
          </p:cNvPr>
          <p:cNvSpPr txBox="1"/>
          <p:nvPr/>
        </p:nvSpPr>
        <p:spPr>
          <a:xfrm>
            <a:off x="622361" y="2566935"/>
            <a:ext cx="6067687" cy="2151486"/>
          </a:xfrm>
          <a:prstGeom prst="rect">
            <a:avLst/>
          </a:prstGeom>
          <a:noFill/>
        </p:spPr>
        <p:txBody>
          <a:bodyPr wrap="none" rtlCol="0">
            <a:spAutoFit/>
          </a:bodyPr>
          <a:lstStyle/>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Region 1   Region 2    Region 3</a:t>
            </a:r>
          </a:p>
          <a:p>
            <a:pPr marL="0" marR="0">
              <a:lnSpc>
                <a:spcPct val="107000"/>
              </a:lnSpc>
              <a:spcBef>
                <a:spcPts val="0"/>
              </a:spcBef>
              <a:spcAft>
                <a:spcPts val="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Channel 1     52.15  	   31.831818  	214.018182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Channel 2     24.85  	   15.168182  	101.981818</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err="1">
                <a:effectLst/>
                <a:latin typeface="Consolas" panose="020B0609020204030204" pitchFamily="49" charset="0"/>
                <a:ea typeface="Times New Roman" panose="02020603050405020304" pitchFamily="18" charset="0"/>
                <a:cs typeface="Times New Roman" panose="02020603050405020304" pitchFamily="18" charset="0"/>
              </a:rPr>
              <a:t>df</a:t>
            </a: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          2</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P-value      0.11365689324243589</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Bef>
                <a:spcPts val="0"/>
              </a:spcBef>
              <a:spcAft>
                <a:spcPts val="800"/>
              </a:spcAft>
            </a:pPr>
            <a:r>
              <a:rPr lang="en-US" sz="1800" kern="0" dirty="0">
                <a:effectLst/>
                <a:latin typeface="Consolas" panose="020B0609020204030204" pitchFamily="49" charset="0"/>
                <a:ea typeface="Times New Roman" panose="02020603050405020304" pitchFamily="18" charset="0"/>
                <a:cs typeface="Times New Roman" panose="02020603050405020304" pitchFamily="18" charset="0"/>
              </a:rPr>
              <a:t>statistic   4.349142154535748</a:t>
            </a:r>
            <a:endParaRPr lang="en-US" dirty="0"/>
          </a:p>
        </p:txBody>
      </p:sp>
      <p:pic>
        <p:nvPicPr>
          <p:cNvPr id="14" name="Audio 13">
            <a:hlinkClick r:id="" action="ppaction://media"/>
            <a:extLst>
              <a:ext uri="{FF2B5EF4-FFF2-40B4-BE49-F238E27FC236}">
                <a16:creationId xmlns:a16="http://schemas.microsoft.com/office/drawing/2014/main" id="{57C1E81E-0E89-1307-8DF0-38AFC47F97F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370779" t="-370779" r="-370779" b="-370779"/>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16340670"/>
      </p:ext>
    </p:extLst>
  </p:cSld>
  <p:clrMapOvr>
    <a:masterClrMapping/>
  </p:clrMapOvr>
  <mc:AlternateContent xmlns:mc="http://schemas.openxmlformats.org/markup-compatibility/2006" xmlns:p14="http://schemas.microsoft.com/office/powerpoint/2010/main">
    <mc:Choice Requires="p14">
      <p:transition spd="slow" p14:dur="2000" advTm="71238"/>
    </mc:Choice>
    <mc:Fallback xmlns="">
      <p:transition spd="slow" advTm="71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2400663-596B-E521-DD5C-67CC75312469}"/>
              </a:ext>
            </a:extLst>
          </p:cNvPr>
          <p:cNvSpPr>
            <a:spLocks noGrp="1"/>
          </p:cNvSpPr>
          <p:nvPr>
            <p:ph type="dt" sz="half" idx="10"/>
          </p:nvPr>
        </p:nvSpPr>
        <p:spPr/>
        <p:txBody>
          <a:bodyPr/>
          <a:lstStyle/>
          <a:p>
            <a:fld id="{9ED1540C-9440-4E7A-B71A-BEFEE06869E3}" type="datetime1">
              <a:rPr lang="en-US" smtClean="0"/>
              <a:t>2/22/2024</a:t>
            </a:fld>
            <a:endParaRPr lang="en-US"/>
          </a:p>
        </p:txBody>
      </p:sp>
      <p:sp>
        <p:nvSpPr>
          <p:cNvPr id="5" name="Slide Number Placeholder 4">
            <a:extLst>
              <a:ext uri="{FF2B5EF4-FFF2-40B4-BE49-F238E27FC236}">
                <a16:creationId xmlns:a16="http://schemas.microsoft.com/office/drawing/2014/main" id="{0460D98D-7188-6C7E-F0BA-2C48029AC81D}"/>
              </a:ext>
            </a:extLst>
          </p:cNvPr>
          <p:cNvSpPr>
            <a:spLocks noGrp="1"/>
          </p:cNvSpPr>
          <p:nvPr>
            <p:ph type="sldNum" sz="quarter" idx="12"/>
          </p:nvPr>
        </p:nvSpPr>
        <p:spPr/>
        <p:txBody>
          <a:bodyPr/>
          <a:lstStyle/>
          <a:p>
            <a:fld id="{81D2C36F-4504-47C0-B82F-A167342A2754}" type="slidenum">
              <a:rPr lang="en-US" smtClean="0"/>
              <a:t>3</a:t>
            </a:fld>
            <a:endParaRPr lang="en-US"/>
          </a:p>
        </p:txBody>
      </p:sp>
      <p:pic>
        <p:nvPicPr>
          <p:cNvPr id="8" name="Picture 7">
            <a:extLst>
              <a:ext uri="{FF2B5EF4-FFF2-40B4-BE49-F238E27FC236}">
                <a16:creationId xmlns:a16="http://schemas.microsoft.com/office/drawing/2014/main" id="{EB984CA9-5A2A-8D1E-8BD0-476B9DF7AEDE}"/>
              </a:ext>
            </a:extLst>
          </p:cNvPr>
          <p:cNvPicPr>
            <a:picLocks noChangeAspect="1"/>
          </p:cNvPicPr>
          <p:nvPr/>
        </p:nvPicPr>
        <p:blipFill>
          <a:blip r:embed="rId5"/>
          <a:stretch>
            <a:fillRect/>
          </a:stretch>
        </p:blipFill>
        <p:spPr>
          <a:xfrm>
            <a:off x="406194" y="326571"/>
            <a:ext cx="4449270" cy="3370682"/>
          </a:xfrm>
          <a:prstGeom prst="rect">
            <a:avLst/>
          </a:prstGeom>
        </p:spPr>
      </p:pic>
      <p:pic>
        <p:nvPicPr>
          <p:cNvPr id="16" name="Audio 15">
            <a:hlinkClick r:id="" action="ppaction://media"/>
            <a:extLst>
              <a:ext uri="{FF2B5EF4-FFF2-40B4-BE49-F238E27FC236}">
                <a16:creationId xmlns:a16="http://schemas.microsoft.com/office/drawing/2014/main" id="{F51330B3-6FB8-50CC-BCD6-2EC32DEAE3B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70779" t="-370779" r="-370779" b="-370779"/>
          <a:stretch>
            <a:fillRect/>
          </a:stretch>
        </p:blipFill>
        <p:spPr>
          <a:xfrm>
            <a:off x="10052304" y="4718304"/>
            <a:ext cx="2057400" cy="2057400"/>
          </a:xfrm>
          <a:prstGeom prst="ellipse">
            <a:avLst/>
          </a:prstGeom>
        </p:spPr>
      </p:pic>
      <p:sp>
        <p:nvSpPr>
          <p:cNvPr id="12" name="TextBox 11">
            <a:extLst>
              <a:ext uri="{FF2B5EF4-FFF2-40B4-BE49-F238E27FC236}">
                <a16:creationId xmlns:a16="http://schemas.microsoft.com/office/drawing/2014/main" id="{B3A5E384-4A3A-C843-0696-AD6E3E0E6100}"/>
              </a:ext>
            </a:extLst>
          </p:cNvPr>
          <p:cNvSpPr txBox="1"/>
          <p:nvPr/>
        </p:nvSpPr>
        <p:spPr>
          <a:xfrm>
            <a:off x="923544" y="4595613"/>
            <a:ext cx="8795998" cy="1200329"/>
          </a:xfrm>
          <a:prstGeom prst="rect">
            <a:avLst/>
          </a:prstGeom>
          <a:noFill/>
        </p:spPr>
        <p:txBody>
          <a:bodyPr wrap="none" rtlCol="0">
            <a:spAutoFit/>
          </a:bodyPr>
          <a:lstStyle/>
          <a:p>
            <a:r>
              <a:rPr lang="en-US" dirty="0">
                <a:latin typeface="Consolas" panose="020B0609020204030204" pitchFamily="49" charset="0"/>
              </a:rPr>
              <a:t>Forecasting Equation:</a:t>
            </a:r>
          </a:p>
          <a:p>
            <a:endParaRPr lang="en-US" dirty="0">
              <a:latin typeface="Consolas" panose="020B0609020204030204" pitchFamily="49" charset="0"/>
            </a:endParaRPr>
          </a:p>
          <a:p>
            <a:r>
              <a:rPr lang="en-US" dirty="0">
                <a:latin typeface="Consolas" panose="020B0609020204030204" pitchFamily="49" charset="0"/>
              </a:rPr>
              <a:t>G</a:t>
            </a:r>
            <a:r>
              <a:rPr lang="en-US" b="0" dirty="0">
                <a:effectLst/>
                <a:latin typeface="Consolas" panose="020B0609020204030204" pitchFamily="49" charset="0"/>
              </a:rPr>
              <a:t>roceries = 1186 + 1.42(Detergents/paper) + .50(Milk) Monetary Units</a:t>
            </a:r>
          </a:p>
          <a:p>
            <a:endParaRPr lang="en-US" dirty="0"/>
          </a:p>
        </p:txBody>
      </p:sp>
      <p:pic>
        <p:nvPicPr>
          <p:cNvPr id="14" name="Picture 13">
            <a:extLst>
              <a:ext uri="{FF2B5EF4-FFF2-40B4-BE49-F238E27FC236}">
                <a16:creationId xmlns:a16="http://schemas.microsoft.com/office/drawing/2014/main" id="{69C2D93D-0BB2-E46F-5728-04E65E21A7FD}"/>
              </a:ext>
            </a:extLst>
          </p:cNvPr>
          <p:cNvPicPr>
            <a:picLocks noChangeAspect="1"/>
          </p:cNvPicPr>
          <p:nvPr/>
        </p:nvPicPr>
        <p:blipFill>
          <a:blip r:embed="rId7"/>
          <a:stretch>
            <a:fillRect/>
          </a:stretch>
        </p:blipFill>
        <p:spPr>
          <a:xfrm>
            <a:off x="5019656" y="326571"/>
            <a:ext cx="5514232" cy="3370682"/>
          </a:xfrm>
          <a:prstGeom prst="rect">
            <a:avLst/>
          </a:prstGeom>
        </p:spPr>
      </p:pic>
    </p:spTree>
    <p:extLst>
      <p:ext uri="{BB962C8B-B14F-4D97-AF65-F5344CB8AC3E}">
        <p14:creationId xmlns:p14="http://schemas.microsoft.com/office/powerpoint/2010/main" val="414750569"/>
      </p:ext>
    </p:extLst>
  </p:cSld>
  <p:clrMapOvr>
    <a:masterClrMapping/>
  </p:clrMapOvr>
  <mc:AlternateContent xmlns:mc="http://schemas.openxmlformats.org/markup-compatibility/2006" xmlns:p14="http://schemas.microsoft.com/office/powerpoint/2010/main">
    <mc:Choice Requires="p14">
      <p:transition spd="slow" p14:dur="2000" advTm="82412"/>
    </mc:Choice>
    <mc:Fallback xmlns="">
      <p:transition spd="slow" advTm="824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3CE93-DCB5-DEEF-343B-4DC49C6AE2F4}"/>
              </a:ext>
            </a:extLst>
          </p:cNvPr>
          <p:cNvSpPr>
            <a:spLocks noGrp="1"/>
          </p:cNvSpPr>
          <p:nvPr>
            <p:ph type="ctrTitle"/>
          </p:nvPr>
        </p:nvSpPr>
        <p:spPr>
          <a:xfrm>
            <a:off x="1246415" y="800100"/>
            <a:ext cx="8447314" cy="1148441"/>
          </a:xfrm>
        </p:spPr>
        <p:txBody>
          <a:bodyPr>
            <a:normAutofit/>
          </a:bodyPr>
          <a:lstStyle/>
          <a:p>
            <a:pPr algn="ctr"/>
            <a:r>
              <a:rPr lang="en-US" sz="5400" dirty="0"/>
              <a:t>Thank you</a:t>
            </a:r>
          </a:p>
        </p:txBody>
      </p:sp>
      <p:sp>
        <p:nvSpPr>
          <p:cNvPr id="4" name="Date Placeholder 3">
            <a:extLst>
              <a:ext uri="{FF2B5EF4-FFF2-40B4-BE49-F238E27FC236}">
                <a16:creationId xmlns:a16="http://schemas.microsoft.com/office/drawing/2014/main" id="{4D746B7F-DF98-A4E0-D81B-F41ED38F45E3}"/>
              </a:ext>
            </a:extLst>
          </p:cNvPr>
          <p:cNvSpPr>
            <a:spLocks noGrp="1"/>
          </p:cNvSpPr>
          <p:nvPr>
            <p:ph type="dt" sz="half" idx="10"/>
          </p:nvPr>
        </p:nvSpPr>
        <p:spPr/>
        <p:txBody>
          <a:bodyPr/>
          <a:lstStyle/>
          <a:p>
            <a:fld id="{098A0168-EB40-45AF-89A1-87DE0A55FFC6}" type="datetime1">
              <a:rPr lang="en-US" smtClean="0"/>
              <a:t>2/22/2024</a:t>
            </a:fld>
            <a:endParaRPr lang="en-US"/>
          </a:p>
        </p:txBody>
      </p:sp>
      <p:sp>
        <p:nvSpPr>
          <p:cNvPr id="6" name="Slide Number Placeholder 5">
            <a:extLst>
              <a:ext uri="{FF2B5EF4-FFF2-40B4-BE49-F238E27FC236}">
                <a16:creationId xmlns:a16="http://schemas.microsoft.com/office/drawing/2014/main" id="{6DA1C08E-D092-BB1D-A776-AA71581E1D41}"/>
              </a:ext>
            </a:extLst>
          </p:cNvPr>
          <p:cNvSpPr>
            <a:spLocks noGrp="1"/>
          </p:cNvSpPr>
          <p:nvPr>
            <p:ph type="sldNum" sz="quarter" idx="12"/>
          </p:nvPr>
        </p:nvSpPr>
        <p:spPr/>
        <p:txBody>
          <a:bodyPr/>
          <a:lstStyle/>
          <a:p>
            <a:fld id="{81D2C36F-4504-47C0-B82F-A167342A2754}" type="slidenum">
              <a:rPr lang="en-US" smtClean="0"/>
              <a:t>4</a:t>
            </a:fld>
            <a:endParaRPr lang="en-US"/>
          </a:p>
        </p:txBody>
      </p:sp>
      <p:sp>
        <p:nvSpPr>
          <p:cNvPr id="7" name="TextBox 6">
            <a:extLst>
              <a:ext uri="{FF2B5EF4-FFF2-40B4-BE49-F238E27FC236}">
                <a16:creationId xmlns:a16="http://schemas.microsoft.com/office/drawing/2014/main" id="{4A545DE3-36E5-A81C-E6EE-01F80C2E9C4E}"/>
              </a:ext>
            </a:extLst>
          </p:cNvPr>
          <p:cNvSpPr txBox="1"/>
          <p:nvPr/>
        </p:nvSpPr>
        <p:spPr>
          <a:xfrm>
            <a:off x="1246415" y="1895659"/>
            <a:ext cx="6276077" cy="2400657"/>
          </a:xfrm>
          <a:prstGeom prst="rect">
            <a:avLst/>
          </a:prstGeom>
          <a:noFill/>
        </p:spPr>
        <p:txBody>
          <a:bodyPr wrap="none" rtlCol="0">
            <a:spAutoFit/>
          </a:bodyPr>
          <a:lstStyle/>
          <a:p>
            <a:r>
              <a:rPr lang="en-US" sz="2400" b="1" dirty="0"/>
              <a:t>Collaborators</a:t>
            </a:r>
            <a:r>
              <a:rPr lang="en-US" dirty="0"/>
              <a:t>:</a:t>
            </a:r>
          </a:p>
          <a:p>
            <a:endParaRPr lang="en-US" dirty="0"/>
          </a:p>
          <a:p>
            <a:endParaRPr lang="en-US" dirty="0"/>
          </a:p>
          <a:p>
            <a:r>
              <a:rPr lang="en-US" dirty="0"/>
              <a:t>Mohammad </a:t>
            </a:r>
            <a:r>
              <a:rPr lang="en-US" dirty="0" err="1"/>
              <a:t>Alkhawaldeh</a:t>
            </a:r>
            <a:r>
              <a:rPr lang="en-US" dirty="0"/>
              <a:t>, </a:t>
            </a:r>
            <a:r>
              <a:rPr lang="en-US" b="1" i="1" dirty="0"/>
              <a:t>Analysis 1-1 - 1-8, Intro, Data Overview</a:t>
            </a:r>
          </a:p>
          <a:p>
            <a:endParaRPr lang="en-US" b="1" i="1" dirty="0"/>
          </a:p>
          <a:p>
            <a:endParaRPr lang="en-US" dirty="0"/>
          </a:p>
          <a:p>
            <a:r>
              <a:rPr lang="en-US" dirty="0"/>
              <a:t>Luis Lopez, </a:t>
            </a:r>
            <a:r>
              <a:rPr lang="en-US" b="1" i="1" dirty="0"/>
              <a:t>Analysis 1-9 - 1-15, Conclusion, Team Lead</a:t>
            </a:r>
            <a:endParaRPr lang="en-US" b="1" dirty="0"/>
          </a:p>
          <a:p>
            <a:endParaRPr lang="en-US" dirty="0"/>
          </a:p>
        </p:txBody>
      </p:sp>
    </p:spTree>
    <p:extLst>
      <p:ext uri="{BB962C8B-B14F-4D97-AF65-F5344CB8AC3E}">
        <p14:creationId xmlns:p14="http://schemas.microsoft.com/office/powerpoint/2010/main" val="2664614679"/>
      </p:ext>
    </p:extLst>
  </p:cSld>
  <p:clrMapOvr>
    <a:masterClrMapping/>
  </p:clrMapOvr>
</p:sld>
</file>

<file path=ppt/theme/theme1.xml><?xml version="1.0" encoding="utf-8"?>
<a:theme xmlns:a="http://schemas.openxmlformats.org/drawingml/2006/main" name="MemoVTI">
  <a:themeElements>
    <a:clrScheme name="AnalogousFromDarkSeedLeftStep">
      <a:dk1>
        <a:srgbClr val="000000"/>
      </a:dk1>
      <a:lt1>
        <a:srgbClr val="FFFFFF"/>
      </a:lt1>
      <a:dk2>
        <a:srgbClr val="1C2031"/>
      </a:dk2>
      <a:lt2>
        <a:srgbClr val="F0F3F1"/>
      </a:lt2>
      <a:accent1>
        <a:srgbClr val="D040B9"/>
      </a:accent1>
      <a:accent2>
        <a:srgbClr val="9A2EBE"/>
      </a:accent2>
      <a:accent3>
        <a:srgbClr val="6F40D0"/>
      </a:accent3>
      <a:accent4>
        <a:srgbClr val="3440C0"/>
      </a:accent4>
      <a:accent5>
        <a:srgbClr val="4088D0"/>
      </a:accent5>
      <a:accent6>
        <a:srgbClr val="2EB3BE"/>
      </a:accent6>
      <a:hlink>
        <a:srgbClr val="3F6ABF"/>
      </a:hlink>
      <a:folHlink>
        <a:srgbClr val="7F7F7F"/>
      </a:folHlink>
    </a:clrScheme>
    <a:fontScheme name="Elephant Univers Condensed">
      <a:majorFont>
        <a:latin typeface="Elephant"/>
        <a:ea typeface=""/>
        <a:cs typeface=""/>
      </a:majorFont>
      <a:minorFont>
        <a:latin typeface="Univers Condense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emoVTI" id="{DF30D94D-D909-45F8-8565-C675708280D4}" vid="{636A8D8B-0354-48FA-9492-83E81C26161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370</TotalTime>
  <Words>719</Words>
  <Application>Microsoft Office PowerPoint</Application>
  <PresentationFormat>Widescreen</PresentationFormat>
  <Paragraphs>70</Paragraphs>
  <Slides>4</Slides>
  <Notes>3</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vt:i4>
      </vt:variant>
    </vt:vector>
  </HeadingPairs>
  <TitlesOfParts>
    <vt:vector size="10" baseType="lpstr">
      <vt:lpstr>Aptos</vt:lpstr>
      <vt:lpstr>Arial</vt:lpstr>
      <vt:lpstr>Consolas</vt:lpstr>
      <vt:lpstr>Elephant</vt:lpstr>
      <vt:lpstr>Univers Condensed</vt:lpstr>
      <vt:lpstr>MemoVTI</vt:lpstr>
      <vt:lpstr> </vt:lpstr>
      <vt:lpstr>Contingency Table and Chi-Squared Results:</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Sampling Distributions</dc:title>
  <dc:creator>Luis Lopez</dc:creator>
  <cp:lastModifiedBy>Luis Lopez</cp:lastModifiedBy>
  <cp:revision>6</cp:revision>
  <dcterms:created xsi:type="dcterms:W3CDTF">2024-02-15T15:47:30Z</dcterms:created>
  <dcterms:modified xsi:type="dcterms:W3CDTF">2024-02-23T00:30:20Z</dcterms:modified>
</cp:coreProperties>
</file>